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66" r:id="rId2"/>
    <p:sldMasterId id="2147483838" r:id="rId3"/>
    <p:sldMasterId id="2147483858" r:id="rId4"/>
  </p:sldMasterIdLst>
  <p:notesMasterIdLst>
    <p:notesMasterId r:id="rId156"/>
  </p:notesMasterIdLst>
  <p:handoutMasterIdLst>
    <p:handoutMasterId r:id="rId157"/>
  </p:handoutMasterIdLst>
  <p:sldIdLst>
    <p:sldId id="256" r:id="rId5"/>
    <p:sldId id="265" r:id="rId6"/>
    <p:sldId id="296" r:id="rId7"/>
    <p:sldId id="297" r:id="rId8"/>
    <p:sldId id="298" r:id="rId9"/>
    <p:sldId id="303" r:id="rId10"/>
    <p:sldId id="279" r:id="rId11"/>
    <p:sldId id="304" r:id="rId12"/>
    <p:sldId id="302" r:id="rId13"/>
    <p:sldId id="305" r:id="rId14"/>
    <p:sldId id="306" r:id="rId15"/>
    <p:sldId id="320" r:id="rId16"/>
    <p:sldId id="316" r:id="rId17"/>
    <p:sldId id="299" r:id="rId18"/>
    <p:sldId id="308" r:id="rId19"/>
    <p:sldId id="309" r:id="rId20"/>
    <p:sldId id="310" r:id="rId21"/>
    <p:sldId id="311" r:id="rId22"/>
    <p:sldId id="312" r:id="rId23"/>
    <p:sldId id="313" r:id="rId24"/>
    <p:sldId id="314" r:id="rId25"/>
    <p:sldId id="317" r:id="rId26"/>
    <p:sldId id="315" r:id="rId27"/>
    <p:sldId id="324" r:id="rId28"/>
    <p:sldId id="325" r:id="rId29"/>
    <p:sldId id="318" r:id="rId30"/>
    <p:sldId id="319" r:id="rId31"/>
    <p:sldId id="326" r:id="rId32"/>
    <p:sldId id="327" r:id="rId33"/>
    <p:sldId id="321" r:id="rId34"/>
    <p:sldId id="342" r:id="rId35"/>
    <p:sldId id="323" r:id="rId36"/>
    <p:sldId id="328" r:id="rId37"/>
    <p:sldId id="329" r:id="rId38"/>
    <p:sldId id="351" r:id="rId39"/>
    <p:sldId id="331" r:id="rId40"/>
    <p:sldId id="332" r:id="rId41"/>
    <p:sldId id="333" r:id="rId42"/>
    <p:sldId id="350" r:id="rId43"/>
    <p:sldId id="335" r:id="rId44"/>
    <p:sldId id="336" r:id="rId45"/>
    <p:sldId id="337" r:id="rId46"/>
    <p:sldId id="349" r:id="rId47"/>
    <p:sldId id="339" r:id="rId48"/>
    <p:sldId id="340" r:id="rId49"/>
    <p:sldId id="341" r:id="rId50"/>
    <p:sldId id="348" r:id="rId51"/>
    <p:sldId id="343" r:id="rId52"/>
    <p:sldId id="344" r:id="rId53"/>
    <p:sldId id="345" r:id="rId54"/>
    <p:sldId id="346" r:id="rId55"/>
    <p:sldId id="356" r:id="rId56"/>
    <p:sldId id="357" r:id="rId57"/>
    <p:sldId id="358" r:id="rId58"/>
    <p:sldId id="359" r:id="rId59"/>
    <p:sldId id="388" r:id="rId60"/>
    <p:sldId id="389" r:id="rId61"/>
    <p:sldId id="390" r:id="rId62"/>
    <p:sldId id="391" r:id="rId63"/>
    <p:sldId id="384" r:id="rId64"/>
    <p:sldId id="385" r:id="rId65"/>
    <p:sldId id="386" r:id="rId66"/>
    <p:sldId id="387" r:id="rId67"/>
    <p:sldId id="380" r:id="rId68"/>
    <p:sldId id="381" r:id="rId69"/>
    <p:sldId id="382" r:id="rId70"/>
    <p:sldId id="383" r:id="rId71"/>
    <p:sldId id="376" r:id="rId72"/>
    <p:sldId id="377" r:id="rId73"/>
    <p:sldId id="378" r:id="rId74"/>
    <p:sldId id="379" r:id="rId75"/>
    <p:sldId id="372" r:id="rId76"/>
    <p:sldId id="373" r:id="rId77"/>
    <p:sldId id="374" r:id="rId78"/>
    <p:sldId id="375" r:id="rId79"/>
    <p:sldId id="368" r:id="rId80"/>
    <p:sldId id="369" r:id="rId81"/>
    <p:sldId id="370" r:id="rId82"/>
    <p:sldId id="371" r:id="rId83"/>
    <p:sldId id="364" r:id="rId84"/>
    <p:sldId id="365" r:id="rId85"/>
    <p:sldId id="366" r:id="rId86"/>
    <p:sldId id="367" r:id="rId87"/>
    <p:sldId id="360" r:id="rId88"/>
    <p:sldId id="361" r:id="rId89"/>
    <p:sldId id="362" r:id="rId90"/>
    <p:sldId id="363" r:id="rId91"/>
    <p:sldId id="392" r:id="rId92"/>
    <p:sldId id="393" r:id="rId93"/>
    <p:sldId id="396" r:id="rId94"/>
    <p:sldId id="395" r:id="rId95"/>
    <p:sldId id="426" r:id="rId96"/>
    <p:sldId id="427" r:id="rId97"/>
    <p:sldId id="428" r:id="rId98"/>
    <p:sldId id="398" r:id="rId99"/>
    <p:sldId id="399" r:id="rId100"/>
    <p:sldId id="400" r:id="rId101"/>
    <p:sldId id="401" r:id="rId102"/>
    <p:sldId id="402" r:id="rId103"/>
    <p:sldId id="403" r:id="rId104"/>
    <p:sldId id="404" r:id="rId105"/>
    <p:sldId id="405" r:id="rId106"/>
    <p:sldId id="406" r:id="rId107"/>
    <p:sldId id="407" r:id="rId108"/>
    <p:sldId id="408" r:id="rId109"/>
    <p:sldId id="429" r:id="rId110"/>
    <p:sldId id="434" r:id="rId111"/>
    <p:sldId id="430" r:id="rId112"/>
    <p:sldId id="431" r:id="rId113"/>
    <p:sldId id="432" r:id="rId114"/>
    <p:sldId id="433" r:id="rId115"/>
    <p:sldId id="435" r:id="rId116"/>
    <p:sldId id="437" r:id="rId117"/>
    <p:sldId id="436" r:id="rId118"/>
    <p:sldId id="409" r:id="rId119"/>
    <p:sldId id="438" r:id="rId120"/>
    <p:sldId id="439" r:id="rId121"/>
    <p:sldId id="410" r:id="rId122"/>
    <p:sldId id="411" r:id="rId123"/>
    <p:sldId id="412" r:id="rId124"/>
    <p:sldId id="445" r:id="rId125"/>
    <p:sldId id="446" r:id="rId126"/>
    <p:sldId id="447" r:id="rId127"/>
    <p:sldId id="414" r:id="rId128"/>
    <p:sldId id="415" r:id="rId129"/>
    <p:sldId id="416" r:id="rId130"/>
    <p:sldId id="455" r:id="rId131"/>
    <p:sldId id="449" r:id="rId132"/>
    <p:sldId id="451" r:id="rId133"/>
    <p:sldId id="452" r:id="rId134"/>
    <p:sldId id="450" r:id="rId135"/>
    <p:sldId id="453" r:id="rId136"/>
    <p:sldId id="454" r:id="rId137"/>
    <p:sldId id="418" r:id="rId138"/>
    <p:sldId id="419" r:id="rId139"/>
    <p:sldId id="420" r:id="rId140"/>
    <p:sldId id="421" r:id="rId141"/>
    <p:sldId id="422" r:id="rId142"/>
    <p:sldId id="423" r:id="rId143"/>
    <p:sldId id="424" r:id="rId144"/>
    <p:sldId id="425" r:id="rId145"/>
    <p:sldId id="440" r:id="rId146"/>
    <p:sldId id="441" r:id="rId147"/>
    <p:sldId id="442" r:id="rId148"/>
    <p:sldId id="443" r:id="rId149"/>
    <p:sldId id="273" r:id="rId150"/>
    <p:sldId id="274" r:id="rId151"/>
    <p:sldId id="277" r:id="rId152"/>
    <p:sldId id="276" r:id="rId153"/>
    <p:sldId id="300" r:id="rId154"/>
    <p:sldId id="285" r:id="rId155"/>
  </p:sldIdLst>
  <p:sldSz cx="12192000" cy="6858000"/>
  <p:notesSz cx="6858000" cy="9144000"/>
  <p:custDataLst>
    <p:tags r:id="rId15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63586DE7-2512-49E1-82B6-F9F471AF850F}">
          <p14:sldIdLst>
            <p14:sldId id="256"/>
            <p14:sldId id="265"/>
            <p14:sldId id="296"/>
            <p14:sldId id="297"/>
          </p14:sldIdLst>
        </p14:section>
        <p14:section name="Introduction" id="{B68239C8-BA4E-4881-8B2D-33796DFB5429}">
          <p14:sldIdLst>
            <p14:sldId id="298"/>
            <p14:sldId id="303"/>
            <p14:sldId id="279"/>
            <p14:sldId id="304"/>
            <p14:sldId id="302"/>
            <p14:sldId id="305"/>
            <p14:sldId id="306"/>
          </p14:sldIdLst>
        </p14:section>
        <p14:section name="What’s new in C# 7.1" id="{AA3AF807-62C4-45C5-BEDF-0CDE6447CACD}">
          <p14:sldIdLst>
            <p14:sldId id="320"/>
            <p14:sldId id="316"/>
            <p14:sldId id="299"/>
            <p14:sldId id="308"/>
            <p14:sldId id="309"/>
            <p14:sldId id="310"/>
            <p14:sldId id="311"/>
            <p14:sldId id="312"/>
            <p14:sldId id="313"/>
            <p14:sldId id="314"/>
            <p14:sldId id="317"/>
            <p14:sldId id="315"/>
            <p14:sldId id="324"/>
            <p14:sldId id="325"/>
            <p14:sldId id="318"/>
            <p14:sldId id="319"/>
            <p14:sldId id="326"/>
            <p14:sldId id="327"/>
          </p14:sldIdLst>
        </p14:section>
        <p14:section name="What’s new in C# 7.2" id="{D50DB775-3229-49E7-A924-2252477192C7}">
          <p14:sldIdLst>
            <p14:sldId id="321"/>
            <p14:sldId id="342"/>
            <p14:sldId id="323"/>
            <p14:sldId id="328"/>
            <p14:sldId id="329"/>
            <p14:sldId id="351"/>
            <p14:sldId id="331"/>
            <p14:sldId id="332"/>
            <p14:sldId id="333"/>
            <p14:sldId id="350"/>
            <p14:sldId id="335"/>
            <p14:sldId id="336"/>
            <p14:sldId id="337"/>
            <p14:sldId id="349"/>
            <p14:sldId id="339"/>
            <p14:sldId id="340"/>
            <p14:sldId id="341"/>
            <p14:sldId id="348"/>
            <p14:sldId id="343"/>
            <p14:sldId id="344"/>
            <p14:sldId id="345"/>
            <p14:sldId id="346"/>
            <p14:sldId id="356"/>
            <p14:sldId id="357"/>
            <p14:sldId id="358"/>
            <p14:sldId id="359"/>
            <p14:sldId id="388"/>
            <p14:sldId id="389"/>
            <p14:sldId id="390"/>
            <p14:sldId id="391"/>
            <p14:sldId id="384"/>
            <p14:sldId id="385"/>
            <p14:sldId id="386"/>
            <p14:sldId id="387"/>
            <p14:sldId id="380"/>
            <p14:sldId id="381"/>
            <p14:sldId id="382"/>
            <p14:sldId id="383"/>
            <p14:sldId id="376"/>
            <p14:sldId id="377"/>
            <p14:sldId id="378"/>
            <p14:sldId id="379"/>
            <p14:sldId id="372"/>
            <p14:sldId id="373"/>
            <p14:sldId id="374"/>
            <p14:sldId id="375"/>
            <p14:sldId id="368"/>
            <p14:sldId id="369"/>
            <p14:sldId id="370"/>
            <p14:sldId id="371"/>
            <p14:sldId id="364"/>
            <p14:sldId id="365"/>
            <p14:sldId id="366"/>
            <p14:sldId id="367"/>
            <p14:sldId id="360"/>
            <p14:sldId id="361"/>
            <p14:sldId id="362"/>
            <p14:sldId id="363"/>
          </p14:sldIdLst>
        </p14:section>
        <p14:section name="What's new in C# 8.0" id="{54970758-9D88-4D41-8B82-C2C94D2F0855}">
          <p14:sldIdLst>
            <p14:sldId id="392"/>
            <p14:sldId id="393"/>
            <p14:sldId id="396"/>
            <p14:sldId id="395"/>
            <p14:sldId id="426"/>
            <p14:sldId id="427"/>
            <p14:sldId id="428"/>
            <p14:sldId id="398"/>
            <p14:sldId id="399"/>
            <p14:sldId id="400"/>
            <p14:sldId id="401"/>
            <p14:sldId id="402"/>
            <p14:sldId id="403"/>
            <p14:sldId id="404"/>
            <p14:sldId id="405"/>
            <p14:sldId id="406"/>
            <p14:sldId id="407"/>
            <p14:sldId id="408"/>
            <p14:sldId id="429"/>
            <p14:sldId id="434"/>
            <p14:sldId id="430"/>
            <p14:sldId id="431"/>
            <p14:sldId id="432"/>
            <p14:sldId id="433"/>
            <p14:sldId id="435"/>
            <p14:sldId id="437"/>
            <p14:sldId id="436"/>
            <p14:sldId id="409"/>
            <p14:sldId id="438"/>
            <p14:sldId id="439"/>
            <p14:sldId id="410"/>
            <p14:sldId id="411"/>
            <p14:sldId id="412"/>
            <p14:sldId id="445"/>
            <p14:sldId id="446"/>
            <p14:sldId id="447"/>
            <p14:sldId id="414"/>
            <p14:sldId id="415"/>
            <p14:sldId id="416"/>
            <p14:sldId id="455"/>
            <p14:sldId id="449"/>
            <p14:sldId id="451"/>
            <p14:sldId id="452"/>
            <p14:sldId id="450"/>
            <p14:sldId id="453"/>
            <p14:sldId id="454"/>
            <p14:sldId id="418"/>
            <p14:sldId id="419"/>
            <p14:sldId id="420"/>
            <p14:sldId id="421"/>
            <p14:sldId id="422"/>
            <p14:sldId id="423"/>
            <p14:sldId id="424"/>
            <p14:sldId id="425"/>
            <p14:sldId id="440"/>
            <p14:sldId id="441"/>
            <p14:sldId id="442"/>
            <p14:sldId id="443"/>
            <p14:sldId id="273"/>
            <p14:sldId id="274"/>
            <p14:sldId id="277"/>
            <p14:sldId id="276"/>
            <p14:sldId id="300"/>
            <p14:sldId id="285"/>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asz Strzałka" initials="TS" lastIdx="1" clrIdx="0">
    <p:extLst>
      <p:ext uri="{19B8F6BF-5375-455C-9EA6-DF929625EA0E}">
        <p15:presenceInfo xmlns:p15="http://schemas.microsoft.com/office/powerpoint/2012/main" userId="e6f75e599a2ed1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980"/>
    <a:srgbClr val="12ABDB"/>
    <a:srgbClr val="93E416"/>
    <a:srgbClr val="860864"/>
    <a:srgbClr val="00C37B"/>
    <a:srgbClr val="88D5ED"/>
    <a:srgbClr val="F5F5F5"/>
    <a:srgbClr val="FE304C"/>
    <a:srgbClr val="FF7E83"/>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88153" autoAdjust="0"/>
  </p:normalViewPr>
  <p:slideViewPr>
    <p:cSldViewPr>
      <p:cViewPr>
        <p:scale>
          <a:sx n="125" d="100"/>
          <a:sy n="125" d="100"/>
        </p:scale>
        <p:origin x="-36" y="90"/>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commentAuthors" Target="commen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E65F-6A4F-4EB5-A74C-FADEA244AA6B}" type="doc">
      <dgm:prSet loTypeId="urn:microsoft.com/office/officeart/2005/8/layout/chevron1" loCatId="process" qsTypeId="urn:microsoft.com/office/officeart/2005/8/quickstyle/simple1" qsCatId="simple" csTypeId="urn:microsoft.com/office/officeart/2005/8/colors/accent1_2" csCatId="accent1" phldr="1"/>
      <dgm:spPr/>
    </dgm:pt>
    <dgm:pt modelId="{DCD4FCDF-E313-460F-8DAD-347636A5583F}">
      <dgm:prSet phldrT="[Text]" custT="1"/>
      <dgm:spPr>
        <a:solidFill>
          <a:srgbClr val="909090"/>
        </a:solidFill>
        <a:ln>
          <a:noFill/>
        </a:ln>
      </dgm:spPr>
      <dgm:t>
        <a:bodyPr/>
        <a:lstStyle/>
        <a:p>
          <a:r>
            <a:rPr lang="en-US" sz="1200" dirty="0"/>
            <a:t>1</a:t>
          </a:r>
        </a:p>
      </dgm:t>
    </dgm:pt>
    <dgm:pt modelId="{78DFE2C1-B7D0-4095-A24E-F3525B08BB14}" type="parTrans" cxnId="{561870F2-3231-4CC4-9CA0-6C12D3957F60}">
      <dgm:prSet/>
      <dgm:spPr/>
      <dgm:t>
        <a:bodyPr/>
        <a:lstStyle/>
        <a:p>
          <a:endParaRPr lang="en-US" sz="1200"/>
        </a:p>
      </dgm:t>
    </dgm:pt>
    <dgm:pt modelId="{4683D5E5-987E-41ED-AFC8-423AAA111372}" type="sibTrans" cxnId="{561870F2-3231-4CC4-9CA0-6C12D3957F60}">
      <dgm:prSet/>
      <dgm:spPr/>
      <dgm:t>
        <a:bodyPr/>
        <a:lstStyle/>
        <a:p>
          <a:endParaRPr lang="en-US" sz="1200"/>
        </a:p>
      </dgm:t>
    </dgm:pt>
    <dgm:pt modelId="{812EE15D-26CC-47B4-A54A-14B3175E4372}">
      <dgm:prSet phldrT="[Text]" custT="1"/>
      <dgm:spPr>
        <a:solidFill>
          <a:srgbClr val="909090"/>
        </a:solidFill>
        <a:ln>
          <a:noFill/>
        </a:ln>
      </dgm:spPr>
      <dgm:t>
        <a:bodyPr/>
        <a:lstStyle/>
        <a:p>
          <a:r>
            <a:rPr lang="en-US" sz="1200" dirty="0"/>
            <a:t>2</a:t>
          </a:r>
        </a:p>
      </dgm:t>
    </dgm:pt>
    <dgm:pt modelId="{640A1614-F681-40D5-AFBD-BF9D541ABA0C}" type="parTrans" cxnId="{683C22EB-5176-4A8F-8F48-E83B15A11855}">
      <dgm:prSet/>
      <dgm:spPr/>
      <dgm:t>
        <a:bodyPr/>
        <a:lstStyle/>
        <a:p>
          <a:endParaRPr lang="en-US" sz="1200"/>
        </a:p>
      </dgm:t>
    </dgm:pt>
    <dgm:pt modelId="{CB394813-21B6-4BF9-B903-2ABBF146C78A}" type="sibTrans" cxnId="{683C22EB-5176-4A8F-8F48-E83B15A11855}">
      <dgm:prSet/>
      <dgm:spPr/>
      <dgm:t>
        <a:bodyPr/>
        <a:lstStyle/>
        <a:p>
          <a:endParaRPr lang="en-US" sz="1200"/>
        </a:p>
      </dgm:t>
    </dgm:pt>
    <dgm:pt modelId="{10C17986-FB66-44F1-9FDA-06F32EBD1A71}">
      <dgm:prSet phldrT="[Text]" custT="1"/>
      <dgm:spPr>
        <a:solidFill>
          <a:srgbClr val="909090"/>
        </a:solidFill>
        <a:ln>
          <a:noFill/>
        </a:ln>
      </dgm:spPr>
      <dgm:t>
        <a:bodyPr/>
        <a:lstStyle/>
        <a:p>
          <a:r>
            <a:rPr lang="en-US" sz="1200" dirty="0"/>
            <a:t>3</a:t>
          </a:r>
        </a:p>
      </dgm:t>
    </dgm:pt>
    <dgm:pt modelId="{D808421F-3C65-4E06-8D48-18D079AF744A}" type="parTrans" cxnId="{567128AC-5F36-4ED3-A3AA-64A288534820}">
      <dgm:prSet/>
      <dgm:spPr/>
      <dgm:t>
        <a:bodyPr/>
        <a:lstStyle/>
        <a:p>
          <a:endParaRPr lang="en-US" sz="1200"/>
        </a:p>
      </dgm:t>
    </dgm:pt>
    <dgm:pt modelId="{01890D2E-2FCC-470F-A5F2-5E3D3EB6C611}" type="sibTrans" cxnId="{567128AC-5F36-4ED3-A3AA-64A288534820}">
      <dgm:prSet/>
      <dgm:spPr/>
      <dgm:t>
        <a:bodyPr/>
        <a:lstStyle/>
        <a:p>
          <a:endParaRPr lang="en-US" sz="1200"/>
        </a:p>
      </dgm:t>
    </dgm:pt>
    <dgm:pt modelId="{6A2BAF1A-3266-471C-87EC-1024EB2CD399}">
      <dgm:prSet phldrT="[Text]" custT="1"/>
      <dgm:spPr>
        <a:solidFill>
          <a:srgbClr val="909090"/>
        </a:solidFill>
        <a:ln>
          <a:noFill/>
        </a:ln>
      </dgm:spPr>
      <dgm:t>
        <a:bodyPr/>
        <a:lstStyle/>
        <a:p>
          <a:r>
            <a:rPr lang="en-US" sz="1200" dirty="0"/>
            <a:t>4</a:t>
          </a:r>
        </a:p>
      </dgm:t>
    </dgm:pt>
    <dgm:pt modelId="{99DB6D02-C583-43A8-8E2C-17ACC5A3A80F}" type="parTrans" cxnId="{D5038DAA-1A66-4E38-B66A-9F0E87818C88}">
      <dgm:prSet/>
      <dgm:spPr/>
      <dgm:t>
        <a:bodyPr/>
        <a:lstStyle/>
        <a:p>
          <a:endParaRPr lang="en-US" sz="1200"/>
        </a:p>
      </dgm:t>
    </dgm:pt>
    <dgm:pt modelId="{D58E27F2-2AD4-44A0-A375-8CF9A03F161B}" type="sibTrans" cxnId="{D5038DAA-1A66-4E38-B66A-9F0E87818C88}">
      <dgm:prSet/>
      <dgm:spPr/>
      <dgm:t>
        <a:bodyPr/>
        <a:lstStyle/>
        <a:p>
          <a:endParaRPr lang="en-US" sz="1200"/>
        </a:p>
      </dgm:t>
    </dgm:pt>
    <dgm:pt modelId="{8E47EE55-D025-438A-AAE6-75F9AF66618D}">
      <dgm:prSet phldrT="[Text]" custT="1"/>
      <dgm:spPr>
        <a:solidFill>
          <a:srgbClr val="909090"/>
        </a:solidFill>
        <a:ln>
          <a:noFill/>
        </a:ln>
      </dgm:spPr>
      <dgm:t>
        <a:bodyPr/>
        <a:lstStyle/>
        <a:p>
          <a:r>
            <a:rPr lang="en-US" sz="1200" dirty="0"/>
            <a:t>5</a:t>
          </a:r>
        </a:p>
      </dgm:t>
    </dgm:pt>
    <dgm:pt modelId="{4EF0B2FC-576A-4A4E-8A56-EB17272369B0}" type="parTrans" cxnId="{D1E16B60-334C-40A3-9F2B-9DA513D049B4}">
      <dgm:prSet/>
      <dgm:spPr/>
      <dgm:t>
        <a:bodyPr/>
        <a:lstStyle/>
        <a:p>
          <a:endParaRPr lang="en-US" sz="1200"/>
        </a:p>
      </dgm:t>
    </dgm:pt>
    <dgm:pt modelId="{277ADFB8-6234-4BB1-A67A-2E528B964EE6}" type="sibTrans" cxnId="{D1E16B60-334C-40A3-9F2B-9DA513D049B4}">
      <dgm:prSet/>
      <dgm:spPr/>
      <dgm:t>
        <a:bodyPr/>
        <a:lstStyle/>
        <a:p>
          <a:endParaRPr lang="en-US" sz="1200"/>
        </a:p>
      </dgm:t>
    </dgm:pt>
    <dgm:pt modelId="{C56D219E-55E4-4253-ACF0-FFBEA46ED886}">
      <dgm:prSet phldrT="[Text]" custT="1"/>
      <dgm:spPr>
        <a:solidFill>
          <a:srgbClr val="909090"/>
        </a:solidFill>
        <a:ln>
          <a:noFill/>
        </a:ln>
      </dgm:spPr>
      <dgm:t>
        <a:bodyPr/>
        <a:lstStyle/>
        <a:p>
          <a:r>
            <a:rPr lang="en-US" sz="1200" dirty="0"/>
            <a:t>6</a:t>
          </a:r>
        </a:p>
      </dgm:t>
    </dgm:pt>
    <dgm:pt modelId="{39F8EB1D-AA99-4E52-B360-A23B3D142885}" type="parTrans" cxnId="{CC049CE0-A6F9-4D0D-BA14-07C238F5887E}">
      <dgm:prSet/>
      <dgm:spPr/>
      <dgm:t>
        <a:bodyPr/>
        <a:lstStyle/>
        <a:p>
          <a:endParaRPr lang="en-US" sz="1200"/>
        </a:p>
      </dgm:t>
    </dgm:pt>
    <dgm:pt modelId="{FD005A4B-AA23-4BC2-87CA-3AF94A4C7A55}" type="sibTrans" cxnId="{CC049CE0-A6F9-4D0D-BA14-07C238F5887E}">
      <dgm:prSet/>
      <dgm:spPr/>
      <dgm:t>
        <a:bodyPr/>
        <a:lstStyle/>
        <a:p>
          <a:endParaRPr lang="en-US" sz="1200"/>
        </a:p>
      </dgm:t>
    </dgm:pt>
    <dgm:pt modelId="{CD8E970A-2DE3-41FE-9EFC-957169F5AC58}">
      <dgm:prSet phldrT="[Text]" custT="1"/>
      <dgm:spPr>
        <a:solidFill>
          <a:srgbClr val="909090"/>
        </a:solidFill>
        <a:ln>
          <a:noFill/>
        </a:ln>
      </dgm:spPr>
      <dgm:t>
        <a:bodyPr/>
        <a:lstStyle/>
        <a:p>
          <a:r>
            <a:rPr lang="en-US" sz="1200" dirty="0"/>
            <a:t>7</a:t>
          </a:r>
        </a:p>
      </dgm:t>
    </dgm:pt>
    <dgm:pt modelId="{A80D56DA-6F32-4BB5-9110-859358ADD801}" type="parTrans" cxnId="{FD5A4F48-648E-4728-B845-3CAB1983E934}">
      <dgm:prSet/>
      <dgm:spPr/>
      <dgm:t>
        <a:bodyPr/>
        <a:lstStyle/>
        <a:p>
          <a:endParaRPr lang="en-US" sz="1200"/>
        </a:p>
      </dgm:t>
    </dgm:pt>
    <dgm:pt modelId="{50B9E4CB-087E-4BD4-8655-182FE10816A7}" type="sibTrans" cxnId="{FD5A4F48-648E-4728-B845-3CAB1983E934}">
      <dgm:prSet/>
      <dgm:spPr/>
      <dgm:t>
        <a:bodyPr/>
        <a:lstStyle/>
        <a:p>
          <a:endParaRPr lang="en-US" sz="1200"/>
        </a:p>
      </dgm:t>
    </dgm:pt>
    <dgm:pt modelId="{C7AB93FB-007C-4A3D-9A37-884AFA217472}">
      <dgm:prSet phldrT="[Text]" custT="1"/>
      <dgm:spPr>
        <a:solidFill>
          <a:srgbClr val="909090"/>
        </a:solidFill>
        <a:ln>
          <a:noFill/>
        </a:ln>
      </dgm:spPr>
      <dgm:t>
        <a:bodyPr/>
        <a:lstStyle/>
        <a:p>
          <a:r>
            <a:rPr lang="en-US" sz="1200" dirty="0"/>
            <a:t>8</a:t>
          </a:r>
        </a:p>
      </dgm:t>
    </dgm:pt>
    <dgm:pt modelId="{D296447F-614F-4E79-AF74-8B6B0D4D1B79}" type="parTrans" cxnId="{B78DDB4C-EE44-482A-A1EA-05D1BDF7AB74}">
      <dgm:prSet/>
      <dgm:spPr/>
      <dgm:t>
        <a:bodyPr/>
        <a:lstStyle/>
        <a:p>
          <a:endParaRPr lang="en-US" sz="1200"/>
        </a:p>
      </dgm:t>
    </dgm:pt>
    <dgm:pt modelId="{FE62E837-622E-45E6-B6D1-4EDA55F3D4D0}" type="sibTrans" cxnId="{B78DDB4C-EE44-482A-A1EA-05D1BDF7AB74}">
      <dgm:prSet/>
      <dgm:spPr/>
      <dgm:t>
        <a:bodyPr/>
        <a:lstStyle/>
        <a:p>
          <a:endParaRPr lang="en-US" sz="1200"/>
        </a:p>
      </dgm:t>
    </dgm:pt>
    <dgm:pt modelId="{C5DD6DA5-EC62-490F-BF1A-7EC46AD7B10B}">
      <dgm:prSet phldrT="[Text]" custT="1"/>
      <dgm:spPr>
        <a:solidFill>
          <a:srgbClr val="909090"/>
        </a:solidFill>
        <a:ln>
          <a:noFill/>
        </a:ln>
      </dgm:spPr>
      <dgm:t>
        <a:bodyPr/>
        <a:lstStyle/>
        <a:p>
          <a:r>
            <a:rPr lang="en-US" sz="1200" dirty="0"/>
            <a:t>9</a:t>
          </a:r>
        </a:p>
      </dgm:t>
    </dgm:pt>
    <dgm:pt modelId="{EFF6E3C4-7333-4691-B2E8-D4677AAEC692}" type="parTrans" cxnId="{26568C8F-1F2F-45A5-A9DD-3301218EF3AE}">
      <dgm:prSet/>
      <dgm:spPr/>
      <dgm:t>
        <a:bodyPr/>
        <a:lstStyle/>
        <a:p>
          <a:endParaRPr lang="en-US" sz="1200"/>
        </a:p>
      </dgm:t>
    </dgm:pt>
    <dgm:pt modelId="{13825021-157D-4CB9-A4E9-675B06A043F5}" type="sibTrans" cxnId="{26568C8F-1F2F-45A5-A9DD-3301218EF3AE}">
      <dgm:prSet/>
      <dgm:spPr/>
      <dgm:t>
        <a:bodyPr/>
        <a:lstStyle/>
        <a:p>
          <a:endParaRPr lang="en-US" sz="1200"/>
        </a:p>
      </dgm:t>
    </dgm:pt>
    <dgm:pt modelId="{E6809FF6-FEA0-4457-9AC4-997DE7AB8B47}">
      <dgm:prSet phldrT="[Text]" custT="1"/>
      <dgm:spPr>
        <a:solidFill>
          <a:srgbClr val="909090"/>
        </a:solidFill>
        <a:ln>
          <a:noFill/>
        </a:ln>
      </dgm:spPr>
      <dgm:t>
        <a:bodyPr/>
        <a:lstStyle/>
        <a:p>
          <a:r>
            <a:rPr lang="en-US" sz="1200" dirty="0"/>
            <a:t>10</a:t>
          </a:r>
        </a:p>
      </dgm:t>
    </dgm:pt>
    <dgm:pt modelId="{A8C9EB7D-C541-428A-8BB1-8DE1F02D9D7D}" type="parTrans" cxnId="{4BA71936-B328-492A-BF08-509FD644BDD5}">
      <dgm:prSet/>
      <dgm:spPr/>
      <dgm:t>
        <a:bodyPr/>
        <a:lstStyle/>
        <a:p>
          <a:endParaRPr lang="en-US" sz="1200"/>
        </a:p>
      </dgm:t>
    </dgm:pt>
    <dgm:pt modelId="{F0438051-73A5-4FAD-BA75-7FED4F2C2DDE}" type="sibTrans" cxnId="{4BA71936-B328-492A-BF08-509FD644BDD5}">
      <dgm:prSet/>
      <dgm:spPr/>
      <dgm:t>
        <a:bodyPr/>
        <a:lstStyle/>
        <a:p>
          <a:endParaRPr lang="en-US" sz="1200"/>
        </a:p>
      </dgm:t>
    </dgm:pt>
    <dgm:pt modelId="{8EB256DF-04F2-42CC-A9F4-594E6661BF13}">
      <dgm:prSet phldrT="[Text]" custT="1"/>
      <dgm:spPr>
        <a:solidFill>
          <a:srgbClr val="909090"/>
        </a:solidFill>
        <a:ln>
          <a:noFill/>
        </a:ln>
      </dgm:spPr>
      <dgm:t>
        <a:bodyPr/>
        <a:lstStyle/>
        <a:p>
          <a:r>
            <a:rPr lang="en-US" sz="1200" dirty="0"/>
            <a:t>11</a:t>
          </a:r>
        </a:p>
      </dgm:t>
    </dgm:pt>
    <dgm:pt modelId="{47CBC85A-C057-4FF2-8782-FD8B70200BA5}" type="parTrans" cxnId="{9784C313-225C-4C7C-8419-9033EA7FAEBE}">
      <dgm:prSet/>
      <dgm:spPr/>
      <dgm:t>
        <a:bodyPr/>
        <a:lstStyle/>
        <a:p>
          <a:endParaRPr lang="en-US" sz="1200"/>
        </a:p>
      </dgm:t>
    </dgm:pt>
    <dgm:pt modelId="{AF7BB3E1-59A1-4532-AD1A-C4B73F43D5C3}" type="sibTrans" cxnId="{9784C313-225C-4C7C-8419-9033EA7FAEBE}">
      <dgm:prSet/>
      <dgm:spPr/>
      <dgm:t>
        <a:bodyPr/>
        <a:lstStyle/>
        <a:p>
          <a:endParaRPr lang="en-US" sz="1200"/>
        </a:p>
      </dgm:t>
    </dgm:pt>
    <dgm:pt modelId="{4A0075F2-1C6B-4462-9325-F74A65AA3E8C}">
      <dgm:prSet phldrT="[Text]" custT="1"/>
      <dgm:spPr>
        <a:solidFill>
          <a:srgbClr val="909090"/>
        </a:solidFill>
        <a:ln>
          <a:noFill/>
        </a:ln>
      </dgm:spPr>
      <dgm:t>
        <a:bodyPr/>
        <a:lstStyle/>
        <a:p>
          <a:r>
            <a:rPr lang="en-US" sz="1200" dirty="0"/>
            <a:t>12</a:t>
          </a:r>
        </a:p>
      </dgm:t>
    </dgm:pt>
    <dgm:pt modelId="{ACBC1C87-4D64-457B-88F2-63D0290DE775}" type="parTrans" cxnId="{F01AF299-FA0D-44BF-B223-8C29A3D91A19}">
      <dgm:prSet/>
      <dgm:spPr/>
      <dgm:t>
        <a:bodyPr/>
        <a:lstStyle/>
        <a:p>
          <a:endParaRPr lang="en-US" sz="1200"/>
        </a:p>
      </dgm:t>
    </dgm:pt>
    <dgm:pt modelId="{3006C3C8-DE88-4967-9634-77D5B083C996}" type="sibTrans" cxnId="{F01AF299-FA0D-44BF-B223-8C29A3D91A19}">
      <dgm:prSet/>
      <dgm:spPr/>
      <dgm:t>
        <a:bodyPr/>
        <a:lstStyle/>
        <a:p>
          <a:endParaRPr lang="en-US" sz="1200"/>
        </a:p>
      </dgm:t>
    </dgm:pt>
    <dgm:pt modelId="{4FD328E6-4E2A-45B0-9CFC-30089AF3C4DF}" type="pres">
      <dgm:prSet presAssocID="{DEA4E65F-6A4F-4EB5-A74C-FADEA244AA6B}" presName="Name0" presStyleCnt="0">
        <dgm:presLayoutVars>
          <dgm:dir/>
          <dgm:animLvl val="lvl"/>
          <dgm:resizeHandles val="exact"/>
        </dgm:presLayoutVars>
      </dgm:prSet>
      <dgm:spPr/>
    </dgm:pt>
    <dgm:pt modelId="{654DC66B-AB6E-41D5-8258-66B713ABEAA1}" type="pres">
      <dgm:prSet presAssocID="{DCD4FCDF-E313-460F-8DAD-347636A5583F}" presName="parTxOnly" presStyleLbl="node1" presStyleIdx="0" presStyleCnt="12">
        <dgm:presLayoutVars>
          <dgm:chMax val="0"/>
          <dgm:chPref val="0"/>
          <dgm:bulletEnabled val="1"/>
        </dgm:presLayoutVars>
      </dgm:prSet>
      <dgm:spPr/>
    </dgm:pt>
    <dgm:pt modelId="{5D9528CE-0DED-4C73-9A42-40567E0B1292}" type="pres">
      <dgm:prSet presAssocID="{4683D5E5-987E-41ED-AFC8-423AAA111372}" presName="parTxOnlySpace" presStyleCnt="0"/>
      <dgm:spPr/>
    </dgm:pt>
    <dgm:pt modelId="{AE43D2F4-E066-43DD-A51F-54768B31D8F7}" type="pres">
      <dgm:prSet presAssocID="{812EE15D-26CC-47B4-A54A-14B3175E4372}" presName="parTxOnly" presStyleLbl="node1" presStyleIdx="1" presStyleCnt="12">
        <dgm:presLayoutVars>
          <dgm:chMax val="0"/>
          <dgm:chPref val="0"/>
          <dgm:bulletEnabled val="1"/>
        </dgm:presLayoutVars>
      </dgm:prSet>
      <dgm:spPr/>
    </dgm:pt>
    <dgm:pt modelId="{EEA67D94-D984-4874-A4C1-33C071307E83}" type="pres">
      <dgm:prSet presAssocID="{CB394813-21B6-4BF9-B903-2ABBF146C78A}" presName="parTxOnlySpace" presStyleCnt="0"/>
      <dgm:spPr/>
    </dgm:pt>
    <dgm:pt modelId="{3463B6B8-78B7-4A47-8DC0-96832BECA9F3}" type="pres">
      <dgm:prSet presAssocID="{10C17986-FB66-44F1-9FDA-06F32EBD1A71}" presName="parTxOnly" presStyleLbl="node1" presStyleIdx="2" presStyleCnt="12">
        <dgm:presLayoutVars>
          <dgm:chMax val="0"/>
          <dgm:chPref val="0"/>
          <dgm:bulletEnabled val="1"/>
        </dgm:presLayoutVars>
      </dgm:prSet>
      <dgm:spPr/>
    </dgm:pt>
    <dgm:pt modelId="{9D3C2C16-7DF7-407E-B25A-78C91273AB5A}" type="pres">
      <dgm:prSet presAssocID="{01890D2E-2FCC-470F-A5F2-5E3D3EB6C611}" presName="parTxOnlySpace" presStyleCnt="0"/>
      <dgm:spPr/>
    </dgm:pt>
    <dgm:pt modelId="{571B7F73-FA6F-40DA-9CDC-9E2646942D82}" type="pres">
      <dgm:prSet presAssocID="{6A2BAF1A-3266-471C-87EC-1024EB2CD399}" presName="parTxOnly" presStyleLbl="node1" presStyleIdx="3" presStyleCnt="12">
        <dgm:presLayoutVars>
          <dgm:chMax val="0"/>
          <dgm:chPref val="0"/>
          <dgm:bulletEnabled val="1"/>
        </dgm:presLayoutVars>
      </dgm:prSet>
      <dgm:spPr/>
    </dgm:pt>
    <dgm:pt modelId="{A53D56E0-8117-4146-8441-DFEBE207C53F}" type="pres">
      <dgm:prSet presAssocID="{D58E27F2-2AD4-44A0-A375-8CF9A03F161B}" presName="parTxOnlySpace" presStyleCnt="0"/>
      <dgm:spPr/>
    </dgm:pt>
    <dgm:pt modelId="{80822898-6590-4A10-B3EC-F724FA0FACFE}" type="pres">
      <dgm:prSet presAssocID="{8E47EE55-D025-438A-AAE6-75F9AF66618D}" presName="parTxOnly" presStyleLbl="node1" presStyleIdx="4" presStyleCnt="12">
        <dgm:presLayoutVars>
          <dgm:chMax val="0"/>
          <dgm:chPref val="0"/>
          <dgm:bulletEnabled val="1"/>
        </dgm:presLayoutVars>
      </dgm:prSet>
      <dgm:spPr/>
    </dgm:pt>
    <dgm:pt modelId="{932708C2-4DAC-4B36-B51A-95829E80068F}" type="pres">
      <dgm:prSet presAssocID="{277ADFB8-6234-4BB1-A67A-2E528B964EE6}" presName="parTxOnlySpace" presStyleCnt="0"/>
      <dgm:spPr/>
    </dgm:pt>
    <dgm:pt modelId="{3FE731B8-7460-462D-AD93-CA99F5C17993}" type="pres">
      <dgm:prSet presAssocID="{C56D219E-55E4-4253-ACF0-FFBEA46ED886}" presName="parTxOnly" presStyleLbl="node1" presStyleIdx="5" presStyleCnt="12">
        <dgm:presLayoutVars>
          <dgm:chMax val="0"/>
          <dgm:chPref val="0"/>
          <dgm:bulletEnabled val="1"/>
        </dgm:presLayoutVars>
      </dgm:prSet>
      <dgm:spPr/>
    </dgm:pt>
    <dgm:pt modelId="{4C87C674-F80A-4D30-A607-2D47B7296E10}" type="pres">
      <dgm:prSet presAssocID="{FD005A4B-AA23-4BC2-87CA-3AF94A4C7A55}" presName="parTxOnlySpace" presStyleCnt="0"/>
      <dgm:spPr/>
    </dgm:pt>
    <dgm:pt modelId="{378651A3-5EFA-4DE1-8ECE-2D26DC02264B}" type="pres">
      <dgm:prSet presAssocID="{CD8E970A-2DE3-41FE-9EFC-957169F5AC58}" presName="parTxOnly" presStyleLbl="node1" presStyleIdx="6" presStyleCnt="12">
        <dgm:presLayoutVars>
          <dgm:chMax val="0"/>
          <dgm:chPref val="0"/>
          <dgm:bulletEnabled val="1"/>
        </dgm:presLayoutVars>
      </dgm:prSet>
      <dgm:spPr/>
    </dgm:pt>
    <dgm:pt modelId="{13E75D84-EBD0-4068-9E00-4E631793DE81}" type="pres">
      <dgm:prSet presAssocID="{50B9E4CB-087E-4BD4-8655-182FE10816A7}" presName="parTxOnlySpace" presStyleCnt="0"/>
      <dgm:spPr/>
    </dgm:pt>
    <dgm:pt modelId="{CBF85DBC-6958-46B3-8486-210441D9CAB7}" type="pres">
      <dgm:prSet presAssocID="{C7AB93FB-007C-4A3D-9A37-884AFA217472}" presName="parTxOnly" presStyleLbl="node1" presStyleIdx="7" presStyleCnt="12">
        <dgm:presLayoutVars>
          <dgm:chMax val="0"/>
          <dgm:chPref val="0"/>
          <dgm:bulletEnabled val="1"/>
        </dgm:presLayoutVars>
      </dgm:prSet>
      <dgm:spPr/>
    </dgm:pt>
    <dgm:pt modelId="{869011F7-F1FC-4C96-9213-273939FC109C}" type="pres">
      <dgm:prSet presAssocID="{FE62E837-622E-45E6-B6D1-4EDA55F3D4D0}" presName="parTxOnlySpace" presStyleCnt="0"/>
      <dgm:spPr/>
    </dgm:pt>
    <dgm:pt modelId="{790B2AE0-AF78-414A-BC58-9F9DD3793BC1}" type="pres">
      <dgm:prSet presAssocID="{C5DD6DA5-EC62-490F-BF1A-7EC46AD7B10B}" presName="parTxOnly" presStyleLbl="node1" presStyleIdx="8" presStyleCnt="12">
        <dgm:presLayoutVars>
          <dgm:chMax val="0"/>
          <dgm:chPref val="0"/>
          <dgm:bulletEnabled val="1"/>
        </dgm:presLayoutVars>
      </dgm:prSet>
      <dgm:spPr/>
    </dgm:pt>
    <dgm:pt modelId="{3225EFDF-024E-40E4-8B40-BA2DB05E5975}" type="pres">
      <dgm:prSet presAssocID="{13825021-157D-4CB9-A4E9-675B06A043F5}" presName="parTxOnlySpace" presStyleCnt="0"/>
      <dgm:spPr/>
    </dgm:pt>
    <dgm:pt modelId="{7EF8B96B-DA16-464E-8B0C-F2875C186912}" type="pres">
      <dgm:prSet presAssocID="{E6809FF6-FEA0-4457-9AC4-997DE7AB8B47}" presName="parTxOnly" presStyleLbl="node1" presStyleIdx="9" presStyleCnt="12">
        <dgm:presLayoutVars>
          <dgm:chMax val="0"/>
          <dgm:chPref val="0"/>
          <dgm:bulletEnabled val="1"/>
        </dgm:presLayoutVars>
      </dgm:prSet>
      <dgm:spPr/>
    </dgm:pt>
    <dgm:pt modelId="{4EEDD525-2F87-44B7-8A34-CFC77D4764C1}" type="pres">
      <dgm:prSet presAssocID="{F0438051-73A5-4FAD-BA75-7FED4F2C2DDE}" presName="parTxOnlySpace" presStyleCnt="0"/>
      <dgm:spPr/>
    </dgm:pt>
    <dgm:pt modelId="{383AC0A2-6E1E-4D81-AC1D-9FB0CBC3A3EA}" type="pres">
      <dgm:prSet presAssocID="{8EB256DF-04F2-42CC-A9F4-594E6661BF13}" presName="parTxOnly" presStyleLbl="node1" presStyleIdx="10" presStyleCnt="12">
        <dgm:presLayoutVars>
          <dgm:chMax val="0"/>
          <dgm:chPref val="0"/>
          <dgm:bulletEnabled val="1"/>
        </dgm:presLayoutVars>
      </dgm:prSet>
      <dgm:spPr/>
    </dgm:pt>
    <dgm:pt modelId="{E0DD25B2-4BC4-4534-AB4B-E14E51F7EA99}" type="pres">
      <dgm:prSet presAssocID="{AF7BB3E1-59A1-4532-AD1A-C4B73F43D5C3}" presName="parTxOnlySpace" presStyleCnt="0"/>
      <dgm:spPr/>
    </dgm:pt>
    <dgm:pt modelId="{7C6EA6C0-116C-4575-A329-19B523129479}" type="pres">
      <dgm:prSet presAssocID="{4A0075F2-1C6B-4462-9325-F74A65AA3E8C}" presName="parTxOnly" presStyleLbl="node1" presStyleIdx="11" presStyleCnt="12">
        <dgm:presLayoutVars>
          <dgm:chMax val="0"/>
          <dgm:chPref val="0"/>
          <dgm:bulletEnabled val="1"/>
        </dgm:presLayoutVars>
      </dgm:prSet>
      <dgm:spPr/>
    </dgm:pt>
  </dgm:ptLst>
  <dgm:cxnLst>
    <dgm:cxn modelId="{9784C313-225C-4C7C-8419-9033EA7FAEBE}" srcId="{DEA4E65F-6A4F-4EB5-A74C-FADEA244AA6B}" destId="{8EB256DF-04F2-42CC-A9F4-594E6661BF13}" srcOrd="10" destOrd="0" parTransId="{47CBC85A-C057-4FF2-8782-FD8B70200BA5}" sibTransId="{AF7BB3E1-59A1-4532-AD1A-C4B73F43D5C3}"/>
    <dgm:cxn modelId="{34E4A416-0C19-4952-AFBD-1A7E2E9233D6}" type="presOf" srcId="{C56D219E-55E4-4253-ACF0-FFBEA46ED886}" destId="{3FE731B8-7460-462D-AD93-CA99F5C17993}" srcOrd="0" destOrd="0" presId="urn:microsoft.com/office/officeart/2005/8/layout/chevron1"/>
    <dgm:cxn modelId="{A34F1E1F-B21A-4A03-BDC9-65BFEE74FD8E}" type="presOf" srcId="{DEA4E65F-6A4F-4EB5-A74C-FADEA244AA6B}" destId="{4FD328E6-4E2A-45B0-9CFC-30089AF3C4DF}" srcOrd="0" destOrd="0" presId="urn:microsoft.com/office/officeart/2005/8/layout/chevron1"/>
    <dgm:cxn modelId="{4BA71936-B328-492A-BF08-509FD644BDD5}" srcId="{DEA4E65F-6A4F-4EB5-A74C-FADEA244AA6B}" destId="{E6809FF6-FEA0-4457-9AC4-997DE7AB8B47}" srcOrd="9" destOrd="0" parTransId="{A8C9EB7D-C541-428A-8BB1-8DE1F02D9D7D}" sibTransId="{F0438051-73A5-4FAD-BA75-7FED4F2C2DDE}"/>
    <dgm:cxn modelId="{7484B038-5903-422A-AC6D-71216E781146}" type="presOf" srcId="{6A2BAF1A-3266-471C-87EC-1024EB2CD399}" destId="{571B7F73-FA6F-40DA-9CDC-9E2646942D82}" srcOrd="0" destOrd="0" presId="urn:microsoft.com/office/officeart/2005/8/layout/chevron1"/>
    <dgm:cxn modelId="{BAA01E3D-2A81-4504-8C9D-B6ADC46CF1F8}" type="presOf" srcId="{C5DD6DA5-EC62-490F-BF1A-7EC46AD7B10B}" destId="{790B2AE0-AF78-414A-BC58-9F9DD3793BC1}" srcOrd="0" destOrd="0" presId="urn:microsoft.com/office/officeart/2005/8/layout/chevron1"/>
    <dgm:cxn modelId="{D1E16B60-334C-40A3-9F2B-9DA513D049B4}" srcId="{DEA4E65F-6A4F-4EB5-A74C-FADEA244AA6B}" destId="{8E47EE55-D025-438A-AAE6-75F9AF66618D}" srcOrd="4" destOrd="0" parTransId="{4EF0B2FC-576A-4A4E-8A56-EB17272369B0}" sibTransId="{277ADFB8-6234-4BB1-A67A-2E528B964EE6}"/>
    <dgm:cxn modelId="{FD5A4F48-648E-4728-B845-3CAB1983E934}" srcId="{DEA4E65F-6A4F-4EB5-A74C-FADEA244AA6B}" destId="{CD8E970A-2DE3-41FE-9EFC-957169F5AC58}" srcOrd="6" destOrd="0" parTransId="{A80D56DA-6F32-4BB5-9110-859358ADD801}" sibTransId="{50B9E4CB-087E-4BD4-8655-182FE10816A7}"/>
    <dgm:cxn modelId="{2BB1D44C-9A8D-4A33-A387-C8959EFA6909}" type="presOf" srcId="{E6809FF6-FEA0-4457-9AC4-997DE7AB8B47}" destId="{7EF8B96B-DA16-464E-8B0C-F2875C186912}" srcOrd="0" destOrd="0" presId="urn:microsoft.com/office/officeart/2005/8/layout/chevron1"/>
    <dgm:cxn modelId="{B78DDB4C-EE44-482A-A1EA-05D1BDF7AB74}" srcId="{DEA4E65F-6A4F-4EB5-A74C-FADEA244AA6B}" destId="{C7AB93FB-007C-4A3D-9A37-884AFA217472}" srcOrd="7" destOrd="0" parTransId="{D296447F-614F-4E79-AF74-8B6B0D4D1B79}" sibTransId="{FE62E837-622E-45E6-B6D1-4EDA55F3D4D0}"/>
    <dgm:cxn modelId="{C1F9A256-43C0-43A4-BC4F-4097655FBB30}" type="presOf" srcId="{DCD4FCDF-E313-460F-8DAD-347636A5583F}" destId="{654DC66B-AB6E-41D5-8258-66B713ABEAA1}" srcOrd="0" destOrd="0" presId="urn:microsoft.com/office/officeart/2005/8/layout/chevron1"/>
    <dgm:cxn modelId="{51FAAA88-84F4-4A3B-AAF1-00BC80A0BC93}" type="presOf" srcId="{CD8E970A-2DE3-41FE-9EFC-957169F5AC58}" destId="{378651A3-5EFA-4DE1-8ECE-2D26DC02264B}" srcOrd="0" destOrd="0" presId="urn:microsoft.com/office/officeart/2005/8/layout/chevron1"/>
    <dgm:cxn modelId="{E142848F-6C02-4607-B246-9807CC6E692B}" type="presOf" srcId="{10C17986-FB66-44F1-9FDA-06F32EBD1A71}" destId="{3463B6B8-78B7-4A47-8DC0-96832BECA9F3}" srcOrd="0" destOrd="0" presId="urn:microsoft.com/office/officeart/2005/8/layout/chevron1"/>
    <dgm:cxn modelId="{26568C8F-1F2F-45A5-A9DD-3301218EF3AE}" srcId="{DEA4E65F-6A4F-4EB5-A74C-FADEA244AA6B}" destId="{C5DD6DA5-EC62-490F-BF1A-7EC46AD7B10B}" srcOrd="8" destOrd="0" parTransId="{EFF6E3C4-7333-4691-B2E8-D4677AAEC692}" sibTransId="{13825021-157D-4CB9-A4E9-675B06A043F5}"/>
    <dgm:cxn modelId="{F01AF299-FA0D-44BF-B223-8C29A3D91A19}" srcId="{DEA4E65F-6A4F-4EB5-A74C-FADEA244AA6B}" destId="{4A0075F2-1C6B-4462-9325-F74A65AA3E8C}" srcOrd="11" destOrd="0" parTransId="{ACBC1C87-4D64-457B-88F2-63D0290DE775}" sibTransId="{3006C3C8-DE88-4967-9634-77D5B083C996}"/>
    <dgm:cxn modelId="{3A6C70AA-B311-43CC-80C9-60DF846F3F42}" type="presOf" srcId="{8E47EE55-D025-438A-AAE6-75F9AF66618D}" destId="{80822898-6590-4A10-B3EC-F724FA0FACFE}" srcOrd="0" destOrd="0" presId="urn:microsoft.com/office/officeart/2005/8/layout/chevron1"/>
    <dgm:cxn modelId="{D5038DAA-1A66-4E38-B66A-9F0E87818C88}" srcId="{DEA4E65F-6A4F-4EB5-A74C-FADEA244AA6B}" destId="{6A2BAF1A-3266-471C-87EC-1024EB2CD399}" srcOrd="3" destOrd="0" parTransId="{99DB6D02-C583-43A8-8E2C-17ACC5A3A80F}" sibTransId="{D58E27F2-2AD4-44A0-A375-8CF9A03F161B}"/>
    <dgm:cxn modelId="{3ED3A9AA-C135-4205-ACDD-C8A890AC07AD}" type="presOf" srcId="{8EB256DF-04F2-42CC-A9F4-594E6661BF13}" destId="{383AC0A2-6E1E-4D81-AC1D-9FB0CBC3A3EA}" srcOrd="0" destOrd="0" presId="urn:microsoft.com/office/officeart/2005/8/layout/chevron1"/>
    <dgm:cxn modelId="{74E404AC-C3DC-4A7E-B506-8CAEAD31ABFB}" type="presOf" srcId="{812EE15D-26CC-47B4-A54A-14B3175E4372}" destId="{AE43D2F4-E066-43DD-A51F-54768B31D8F7}" srcOrd="0" destOrd="0" presId="urn:microsoft.com/office/officeart/2005/8/layout/chevron1"/>
    <dgm:cxn modelId="{567128AC-5F36-4ED3-A3AA-64A288534820}" srcId="{DEA4E65F-6A4F-4EB5-A74C-FADEA244AA6B}" destId="{10C17986-FB66-44F1-9FDA-06F32EBD1A71}" srcOrd="2" destOrd="0" parTransId="{D808421F-3C65-4E06-8D48-18D079AF744A}" sibTransId="{01890D2E-2FCC-470F-A5F2-5E3D3EB6C611}"/>
    <dgm:cxn modelId="{DD90A3CA-DC8A-42F8-9523-CB00220BFEA9}" type="presOf" srcId="{C7AB93FB-007C-4A3D-9A37-884AFA217472}" destId="{CBF85DBC-6958-46B3-8486-210441D9CAB7}" srcOrd="0" destOrd="0" presId="urn:microsoft.com/office/officeart/2005/8/layout/chevron1"/>
    <dgm:cxn modelId="{CC049CE0-A6F9-4D0D-BA14-07C238F5887E}" srcId="{DEA4E65F-6A4F-4EB5-A74C-FADEA244AA6B}" destId="{C56D219E-55E4-4253-ACF0-FFBEA46ED886}" srcOrd="5" destOrd="0" parTransId="{39F8EB1D-AA99-4E52-B360-A23B3D142885}" sibTransId="{FD005A4B-AA23-4BC2-87CA-3AF94A4C7A55}"/>
    <dgm:cxn modelId="{508F73E7-5D00-453D-8F96-5746E05FDE14}" type="presOf" srcId="{4A0075F2-1C6B-4462-9325-F74A65AA3E8C}" destId="{7C6EA6C0-116C-4575-A329-19B523129479}" srcOrd="0" destOrd="0" presId="urn:microsoft.com/office/officeart/2005/8/layout/chevron1"/>
    <dgm:cxn modelId="{683C22EB-5176-4A8F-8F48-E83B15A11855}" srcId="{DEA4E65F-6A4F-4EB5-A74C-FADEA244AA6B}" destId="{812EE15D-26CC-47B4-A54A-14B3175E4372}" srcOrd="1" destOrd="0" parTransId="{640A1614-F681-40D5-AFBD-BF9D541ABA0C}" sibTransId="{CB394813-21B6-4BF9-B903-2ABBF146C78A}"/>
    <dgm:cxn modelId="{561870F2-3231-4CC4-9CA0-6C12D3957F60}" srcId="{DEA4E65F-6A4F-4EB5-A74C-FADEA244AA6B}" destId="{DCD4FCDF-E313-460F-8DAD-347636A5583F}" srcOrd="0" destOrd="0" parTransId="{78DFE2C1-B7D0-4095-A24E-F3525B08BB14}" sibTransId="{4683D5E5-987E-41ED-AFC8-423AAA111372}"/>
    <dgm:cxn modelId="{0781C039-C3BF-49EC-AADF-6C1C3CB20C2E}" type="presParOf" srcId="{4FD328E6-4E2A-45B0-9CFC-30089AF3C4DF}" destId="{654DC66B-AB6E-41D5-8258-66B713ABEAA1}" srcOrd="0" destOrd="0" presId="urn:microsoft.com/office/officeart/2005/8/layout/chevron1"/>
    <dgm:cxn modelId="{BF447893-BA20-46B1-BB14-6EB71CF34B0A}" type="presParOf" srcId="{4FD328E6-4E2A-45B0-9CFC-30089AF3C4DF}" destId="{5D9528CE-0DED-4C73-9A42-40567E0B1292}" srcOrd="1" destOrd="0" presId="urn:microsoft.com/office/officeart/2005/8/layout/chevron1"/>
    <dgm:cxn modelId="{CACD3DC0-AD2C-4B8E-A024-E3E355CB4105}" type="presParOf" srcId="{4FD328E6-4E2A-45B0-9CFC-30089AF3C4DF}" destId="{AE43D2F4-E066-43DD-A51F-54768B31D8F7}" srcOrd="2" destOrd="0" presId="urn:microsoft.com/office/officeart/2005/8/layout/chevron1"/>
    <dgm:cxn modelId="{FBE24AFD-4AD2-4F17-A14E-846C68B4FEE4}" type="presParOf" srcId="{4FD328E6-4E2A-45B0-9CFC-30089AF3C4DF}" destId="{EEA67D94-D984-4874-A4C1-33C071307E83}" srcOrd="3" destOrd="0" presId="urn:microsoft.com/office/officeart/2005/8/layout/chevron1"/>
    <dgm:cxn modelId="{3F5F4981-AA6D-4F3E-8CBD-E9A593BEFAA1}" type="presParOf" srcId="{4FD328E6-4E2A-45B0-9CFC-30089AF3C4DF}" destId="{3463B6B8-78B7-4A47-8DC0-96832BECA9F3}" srcOrd="4" destOrd="0" presId="urn:microsoft.com/office/officeart/2005/8/layout/chevron1"/>
    <dgm:cxn modelId="{0CE073EC-217A-4200-8291-D3F72060C966}" type="presParOf" srcId="{4FD328E6-4E2A-45B0-9CFC-30089AF3C4DF}" destId="{9D3C2C16-7DF7-407E-B25A-78C91273AB5A}" srcOrd="5" destOrd="0" presId="urn:microsoft.com/office/officeart/2005/8/layout/chevron1"/>
    <dgm:cxn modelId="{0A0FC8FF-AF72-4830-A365-27D0EBCACF61}" type="presParOf" srcId="{4FD328E6-4E2A-45B0-9CFC-30089AF3C4DF}" destId="{571B7F73-FA6F-40DA-9CDC-9E2646942D82}" srcOrd="6" destOrd="0" presId="urn:microsoft.com/office/officeart/2005/8/layout/chevron1"/>
    <dgm:cxn modelId="{63A39146-AB0D-498B-86AD-857050CEF88E}" type="presParOf" srcId="{4FD328E6-4E2A-45B0-9CFC-30089AF3C4DF}" destId="{A53D56E0-8117-4146-8441-DFEBE207C53F}" srcOrd="7" destOrd="0" presId="urn:microsoft.com/office/officeart/2005/8/layout/chevron1"/>
    <dgm:cxn modelId="{9891DA5E-4DCE-4948-98EB-47905AAFB3D0}" type="presParOf" srcId="{4FD328E6-4E2A-45B0-9CFC-30089AF3C4DF}" destId="{80822898-6590-4A10-B3EC-F724FA0FACFE}" srcOrd="8" destOrd="0" presId="urn:microsoft.com/office/officeart/2005/8/layout/chevron1"/>
    <dgm:cxn modelId="{3A839EA4-C343-47E4-92A9-2F964EF2D1BD}" type="presParOf" srcId="{4FD328E6-4E2A-45B0-9CFC-30089AF3C4DF}" destId="{932708C2-4DAC-4B36-B51A-95829E80068F}" srcOrd="9" destOrd="0" presId="urn:microsoft.com/office/officeart/2005/8/layout/chevron1"/>
    <dgm:cxn modelId="{0499B56E-1DF2-42C5-9793-FB60D9434455}" type="presParOf" srcId="{4FD328E6-4E2A-45B0-9CFC-30089AF3C4DF}" destId="{3FE731B8-7460-462D-AD93-CA99F5C17993}" srcOrd="10" destOrd="0" presId="urn:microsoft.com/office/officeart/2005/8/layout/chevron1"/>
    <dgm:cxn modelId="{1BE9DCE7-F2B5-49B9-9E26-DE33D1828065}" type="presParOf" srcId="{4FD328E6-4E2A-45B0-9CFC-30089AF3C4DF}" destId="{4C87C674-F80A-4D30-A607-2D47B7296E10}" srcOrd="11" destOrd="0" presId="urn:microsoft.com/office/officeart/2005/8/layout/chevron1"/>
    <dgm:cxn modelId="{B27515D7-9C11-4BCB-A9C2-6104B89EEDFD}" type="presParOf" srcId="{4FD328E6-4E2A-45B0-9CFC-30089AF3C4DF}" destId="{378651A3-5EFA-4DE1-8ECE-2D26DC02264B}" srcOrd="12" destOrd="0" presId="urn:microsoft.com/office/officeart/2005/8/layout/chevron1"/>
    <dgm:cxn modelId="{EA9FFA75-4360-41DE-AB36-9225FA95E3DC}" type="presParOf" srcId="{4FD328E6-4E2A-45B0-9CFC-30089AF3C4DF}" destId="{13E75D84-EBD0-4068-9E00-4E631793DE81}" srcOrd="13" destOrd="0" presId="urn:microsoft.com/office/officeart/2005/8/layout/chevron1"/>
    <dgm:cxn modelId="{0CB7D490-F3E8-413B-BEE3-0BD2C05913C5}" type="presParOf" srcId="{4FD328E6-4E2A-45B0-9CFC-30089AF3C4DF}" destId="{CBF85DBC-6958-46B3-8486-210441D9CAB7}" srcOrd="14" destOrd="0" presId="urn:microsoft.com/office/officeart/2005/8/layout/chevron1"/>
    <dgm:cxn modelId="{D693D1F7-E1D0-432B-A0A8-3D14ED5AAA27}" type="presParOf" srcId="{4FD328E6-4E2A-45B0-9CFC-30089AF3C4DF}" destId="{869011F7-F1FC-4C96-9213-273939FC109C}" srcOrd="15" destOrd="0" presId="urn:microsoft.com/office/officeart/2005/8/layout/chevron1"/>
    <dgm:cxn modelId="{EF591657-D01E-4CBC-88E8-B125D9C8ACC6}" type="presParOf" srcId="{4FD328E6-4E2A-45B0-9CFC-30089AF3C4DF}" destId="{790B2AE0-AF78-414A-BC58-9F9DD3793BC1}" srcOrd="16" destOrd="0" presId="urn:microsoft.com/office/officeart/2005/8/layout/chevron1"/>
    <dgm:cxn modelId="{2FEE98A8-3E9D-47E1-8F90-C122893A3B5B}" type="presParOf" srcId="{4FD328E6-4E2A-45B0-9CFC-30089AF3C4DF}" destId="{3225EFDF-024E-40E4-8B40-BA2DB05E5975}" srcOrd="17" destOrd="0" presId="urn:microsoft.com/office/officeart/2005/8/layout/chevron1"/>
    <dgm:cxn modelId="{F570058F-95A5-41E4-8CFD-3A4A3D8A0E6E}" type="presParOf" srcId="{4FD328E6-4E2A-45B0-9CFC-30089AF3C4DF}" destId="{7EF8B96B-DA16-464E-8B0C-F2875C186912}" srcOrd="18" destOrd="0" presId="urn:microsoft.com/office/officeart/2005/8/layout/chevron1"/>
    <dgm:cxn modelId="{B96E4078-B0DC-4650-AD23-A0DBD64B9C4F}" type="presParOf" srcId="{4FD328E6-4E2A-45B0-9CFC-30089AF3C4DF}" destId="{4EEDD525-2F87-44B7-8A34-CFC77D4764C1}" srcOrd="19" destOrd="0" presId="urn:microsoft.com/office/officeart/2005/8/layout/chevron1"/>
    <dgm:cxn modelId="{378D9A4F-5E2D-44A5-A7F9-1C4449165138}" type="presParOf" srcId="{4FD328E6-4E2A-45B0-9CFC-30089AF3C4DF}" destId="{383AC0A2-6E1E-4D81-AC1D-9FB0CBC3A3EA}" srcOrd="20" destOrd="0" presId="urn:microsoft.com/office/officeart/2005/8/layout/chevron1"/>
    <dgm:cxn modelId="{24CD2656-DBD5-4A95-82E2-926CE1261244}" type="presParOf" srcId="{4FD328E6-4E2A-45B0-9CFC-30089AF3C4DF}" destId="{E0DD25B2-4BC4-4534-AB4B-E14E51F7EA99}" srcOrd="21" destOrd="0" presId="urn:microsoft.com/office/officeart/2005/8/layout/chevron1"/>
    <dgm:cxn modelId="{669D0400-215F-4C53-BF8C-6E3068108CF9}" type="presParOf" srcId="{4FD328E6-4E2A-45B0-9CFC-30089AF3C4DF}" destId="{7C6EA6C0-116C-4575-A329-19B523129479}" srcOrd="22" destOrd="0" presId="urn:microsoft.com/office/officeart/2005/8/layout/chevron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C66B-AB6E-41D5-8258-66B713ABEAA1}">
      <dsp:nvSpPr>
        <dsp:cNvPr id="0" name=""/>
        <dsp:cNvSpPr/>
      </dsp:nvSpPr>
      <dsp:spPr>
        <a:xfrm>
          <a:off x="343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a:t>
          </a:r>
        </a:p>
      </dsp:txBody>
      <dsp:txXfrm>
        <a:off x="172514" y="75393"/>
        <a:ext cx="507243" cy="338162"/>
      </dsp:txXfrm>
    </dsp:sp>
    <dsp:sp modelId="{AE43D2F4-E066-43DD-A51F-54768B31D8F7}">
      <dsp:nvSpPr>
        <dsp:cNvPr id="0" name=""/>
        <dsp:cNvSpPr/>
      </dsp:nvSpPr>
      <dsp:spPr>
        <a:xfrm>
          <a:off x="76429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2</a:t>
          </a:r>
        </a:p>
      </dsp:txBody>
      <dsp:txXfrm>
        <a:off x="933379" y="75393"/>
        <a:ext cx="507243" cy="338162"/>
      </dsp:txXfrm>
    </dsp:sp>
    <dsp:sp modelId="{3463B6B8-78B7-4A47-8DC0-96832BECA9F3}">
      <dsp:nvSpPr>
        <dsp:cNvPr id="0" name=""/>
        <dsp:cNvSpPr/>
      </dsp:nvSpPr>
      <dsp:spPr>
        <a:xfrm>
          <a:off x="152516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3</a:t>
          </a:r>
        </a:p>
      </dsp:txBody>
      <dsp:txXfrm>
        <a:off x="1694244" y="75393"/>
        <a:ext cx="507243" cy="338162"/>
      </dsp:txXfrm>
    </dsp:sp>
    <dsp:sp modelId="{571B7F73-FA6F-40DA-9CDC-9E2646942D82}">
      <dsp:nvSpPr>
        <dsp:cNvPr id="0" name=""/>
        <dsp:cNvSpPr/>
      </dsp:nvSpPr>
      <dsp:spPr>
        <a:xfrm>
          <a:off x="228602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4</a:t>
          </a:r>
        </a:p>
      </dsp:txBody>
      <dsp:txXfrm>
        <a:off x="2455109" y="75393"/>
        <a:ext cx="507243" cy="338162"/>
      </dsp:txXfrm>
    </dsp:sp>
    <dsp:sp modelId="{80822898-6590-4A10-B3EC-F724FA0FACFE}">
      <dsp:nvSpPr>
        <dsp:cNvPr id="0" name=""/>
        <dsp:cNvSpPr/>
      </dsp:nvSpPr>
      <dsp:spPr>
        <a:xfrm>
          <a:off x="304689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5</a:t>
          </a:r>
        </a:p>
      </dsp:txBody>
      <dsp:txXfrm>
        <a:off x="3215974" y="75393"/>
        <a:ext cx="507243" cy="338162"/>
      </dsp:txXfrm>
    </dsp:sp>
    <dsp:sp modelId="{3FE731B8-7460-462D-AD93-CA99F5C17993}">
      <dsp:nvSpPr>
        <dsp:cNvPr id="0" name=""/>
        <dsp:cNvSpPr/>
      </dsp:nvSpPr>
      <dsp:spPr>
        <a:xfrm>
          <a:off x="380775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6</a:t>
          </a:r>
        </a:p>
      </dsp:txBody>
      <dsp:txXfrm>
        <a:off x="3976839" y="75393"/>
        <a:ext cx="507243" cy="338162"/>
      </dsp:txXfrm>
    </dsp:sp>
    <dsp:sp modelId="{378651A3-5EFA-4DE1-8ECE-2D26DC02264B}">
      <dsp:nvSpPr>
        <dsp:cNvPr id="0" name=""/>
        <dsp:cNvSpPr/>
      </dsp:nvSpPr>
      <dsp:spPr>
        <a:xfrm>
          <a:off x="456862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7</a:t>
          </a:r>
        </a:p>
      </dsp:txBody>
      <dsp:txXfrm>
        <a:off x="4737704" y="75393"/>
        <a:ext cx="507243" cy="338162"/>
      </dsp:txXfrm>
    </dsp:sp>
    <dsp:sp modelId="{CBF85DBC-6958-46B3-8486-210441D9CAB7}">
      <dsp:nvSpPr>
        <dsp:cNvPr id="0" name=""/>
        <dsp:cNvSpPr/>
      </dsp:nvSpPr>
      <dsp:spPr>
        <a:xfrm>
          <a:off x="532948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8</a:t>
          </a:r>
        </a:p>
      </dsp:txBody>
      <dsp:txXfrm>
        <a:off x="5498569" y="75393"/>
        <a:ext cx="507243" cy="338162"/>
      </dsp:txXfrm>
    </dsp:sp>
    <dsp:sp modelId="{790B2AE0-AF78-414A-BC58-9F9DD3793BC1}">
      <dsp:nvSpPr>
        <dsp:cNvPr id="0" name=""/>
        <dsp:cNvSpPr/>
      </dsp:nvSpPr>
      <dsp:spPr>
        <a:xfrm>
          <a:off x="609035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9</a:t>
          </a:r>
        </a:p>
      </dsp:txBody>
      <dsp:txXfrm>
        <a:off x="6259434" y="75393"/>
        <a:ext cx="507243" cy="338162"/>
      </dsp:txXfrm>
    </dsp:sp>
    <dsp:sp modelId="{7EF8B96B-DA16-464E-8B0C-F2875C186912}">
      <dsp:nvSpPr>
        <dsp:cNvPr id="0" name=""/>
        <dsp:cNvSpPr/>
      </dsp:nvSpPr>
      <dsp:spPr>
        <a:xfrm>
          <a:off x="685121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10</a:t>
          </a:r>
        </a:p>
      </dsp:txBody>
      <dsp:txXfrm>
        <a:off x="7020299" y="75393"/>
        <a:ext cx="507243" cy="338162"/>
      </dsp:txXfrm>
    </dsp:sp>
    <dsp:sp modelId="{383AC0A2-6E1E-4D81-AC1D-9FB0CBC3A3EA}">
      <dsp:nvSpPr>
        <dsp:cNvPr id="0" name=""/>
        <dsp:cNvSpPr/>
      </dsp:nvSpPr>
      <dsp:spPr>
        <a:xfrm>
          <a:off x="7612083"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11</a:t>
          </a:r>
        </a:p>
      </dsp:txBody>
      <dsp:txXfrm>
        <a:off x="7781164" y="75393"/>
        <a:ext cx="507243" cy="338162"/>
      </dsp:txXfrm>
    </dsp:sp>
    <dsp:sp modelId="{7C6EA6C0-116C-4575-A329-19B523129479}">
      <dsp:nvSpPr>
        <dsp:cNvPr id="0" name=""/>
        <dsp:cNvSpPr/>
      </dsp:nvSpPr>
      <dsp:spPr>
        <a:xfrm>
          <a:off x="8372948" y="75393"/>
          <a:ext cx="845405" cy="338162"/>
        </a:xfrm>
        <a:prstGeom prst="chevron">
          <a:avLst/>
        </a:prstGeom>
        <a:solidFill>
          <a:srgbClr val="90909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12</a:t>
          </a:r>
        </a:p>
      </dsp:txBody>
      <dsp:txXfrm>
        <a:off x="8542029" y="75393"/>
        <a:ext cx="507243" cy="3381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27/02/2019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27/02/2019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https://docs.microsoft.com/pl-pl/dotnet/csharp/whats-new/csharp-version-history</a:t>
            </a:r>
            <a:br>
              <a:rPr lang="en-US" dirty="0"/>
            </a:br>
            <a:r>
              <a:rPr lang="en-US" dirty="0"/>
              <a:t>https://en.wikipedia.org/wiki/C_Sharp_(programming_language)</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19974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 https://docs.microsoft.com/en-us/dotnet/csharp/nullable-references</a:t>
            </a:r>
            <a:endParaRPr lang="en-US" dirty="0"/>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90</a:t>
            </a:fld>
            <a:endParaRPr lang="pt-BR"/>
          </a:p>
        </p:txBody>
      </p:sp>
    </p:spTree>
    <p:extLst>
      <p:ext uri="{BB962C8B-B14F-4D97-AF65-F5344CB8AC3E}">
        <p14:creationId xmlns:p14="http://schemas.microsoft.com/office/powerpoint/2010/main" val="167842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119</a:t>
            </a:fld>
            <a:endParaRPr lang="pt-BR"/>
          </a:p>
        </p:txBody>
      </p:sp>
    </p:spTree>
    <p:extLst>
      <p:ext uri="{BB962C8B-B14F-4D97-AF65-F5344CB8AC3E}">
        <p14:creationId xmlns:p14="http://schemas.microsoft.com/office/powerpoint/2010/main" val="108236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120</a:t>
            </a:fld>
            <a:endParaRPr lang="pt-BR"/>
          </a:p>
        </p:txBody>
      </p:sp>
    </p:spTree>
    <p:extLst>
      <p:ext uri="{BB962C8B-B14F-4D97-AF65-F5344CB8AC3E}">
        <p14:creationId xmlns:p14="http://schemas.microsoft.com/office/powerpoint/2010/main" val="130928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https://docs.microsoft.com/pl-pl/dotnet/csharp/whats-new/csharp-7#is-expression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121</a:t>
            </a:fld>
            <a:endParaRPr lang="pt-BR"/>
          </a:p>
        </p:txBody>
      </p:sp>
    </p:spTree>
    <p:extLst>
      <p:ext uri="{BB962C8B-B14F-4D97-AF65-F5344CB8AC3E}">
        <p14:creationId xmlns:p14="http://schemas.microsoft.com/office/powerpoint/2010/main" val="349664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https://github.com/dotnet/csharplang/blob/master/proposals/csharp-8.0/patterns.md#declaration-pattern</a:t>
            </a:r>
          </a:p>
          <a:p>
            <a:r>
              <a:rPr lang="en-US" dirty="0"/>
              <a:t>https://github.com/dotnet/csharplang/blob/master/proposals/csharp-8.0/patterns.md#property-pattern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https://github.com/dotnet/csharplang/blob/master/proposals/csharp-8.0/patterns.md#constant-pattern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122</a:t>
            </a:fld>
            <a:endParaRPr lang="pt-BR"/>
          </a:p>
        </p:txBody>
      </p:sp>
    </p:spTree>
    <p:extLst>
      <p:ext uri="{BB962C8B-B14F-4D97-AF65-F5344CB8AC3E}">
        <p14:creationId xmlns:p14="http://schemas.microsoft.com/office/powerpoint/2010/main" val="2053250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https://github.com/dotnet/csharplang/blob/master/proposals/csharp-8.0/patterns.md#property-pattern</a:t>
            </a:r>
          </a:p>
          <a:p>
            <a:r>
              <a:rPr lang="en-US"/>
              <a:t>https://github.com/dotnet/csharplang/blob/master/proposals/csharp-8.0/patterns.md#var-pattern</a:t>
            </a:r>
            <a:endParaRPr lang="en-US" dirty="0"/>
          </a:p>
          <a:p>
            <a:r>
              <a:rPr lang="en-US" dirty="0"/>
              <a:t>https://github.com/dotnet/csharplang/blob/master/proposals/csharp-8.0/patterns.md#positional-pattern</a:t>
            </a:r>
          </a:p>
          <a:p>
            <a:r>
              <a:rPr lang="en-US" dirty="0"/>
              <a:t>https://github.com/dotnet/csharplang/blob/master/proposals/csharp-8.0/patterns.md#discard-pattern</a:t>
            </a:r>
          </a:p>
        </p:txBody>
      </p:sp>
      <p:sp>
        <p:nvSpPr>
          <p:cNvPr id="4" name="Symbol zastępczy numeru slajdu 3"/>
          <p:cNvSpPr>
            <a:spLocks noGrp="1"/>
          </p:cNvSpPr>
          <p:nvPr>
            <p:ph type="sldNum" sz="quarter" idx="5"/>
          </p:nvPr>
        </p:nvSpPr>
        <p:spPr/>
        <p:txBody>
          <a:bodyPr/>
          <a:lstStyle/>
          <a:p>
            <a:fld id="{C0696B5C-12A0-4042-B4D0-BD3B9A4F58C6}" type="slidenum">
              <a:rPr lang="pt-BR" smtClean="0"/>
              <a:pPr/>
              <a:t>123</a:t>
            </a:fld>
            <a:endParaRPr lang="pt-BR"/>
          </a:p>
        </p:txBody>
      </p:sp>
    </p:spTree>
    <p:extLst>
      <p:ext uri="{BB962C8B-B14F-4D97-AF65-F5344CB8AC3E}">
        <p14:creationId xmlns:p14="http://schemas.microsoft.com/office/powerpoint/2010/main" val="136437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hyperlink" Target="http://www.capgemini.com/" TargetMode="External"/><Relationship Id="rId3" Type="http://schemas.openxmlformats.org/officeDocument/2006/relationships/hyperlink" Target="http://www.linkedin.com/company/capgemini" TargetMode="External"/><Relationship Id="rId7" Type="http://schemas.openxmlformats.org/officeDocument/2006/relationships/image" Target="../media/image8.png"/><Relationship Id="rId12" Type="http://schemas.openxmlformats.org/officeDocument/2006/relationships/hyperlink" Target="http://www.youtube.com/capgeminimedia" TargetMode="External"/><Relationship Id="rId17" Type="http://schemas.microsoft.com/office/2007/relationships/hdphoto" Target="../media/hdphoto5.wdp"/><Relationship Id="rId2" Type="http://schemas.openxmlformats.org/officeDocument/2006/relationships/slideMaster" Target="../slideMasters/slideMaster4.xml"/><Relationship Id="rId16" Type="http://schemas.openxmlformats.org/officeDocument/2006/relationships/image" Target="../media/image11.png"/><Relationship Id="rId1" Type="http://schemas.openxmlformats.org/officeDocument/2006/relationships/tags" Target="../tags/tag20.xml"/><Relationship Id="rId6" Type="http://schemas.openxmlformats.org/officeDocument/2006/relationships/hyperlink" Target="http://www.slideshare.net/capgemini" TargetMode="External"/><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hyperlink" Target="http://www.facebook.com/capgemini"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hyperlink" Target="http://www.twitter.com/capgemini" TargetMode="External"/><Relationship Id="rId14" Type="http://schemas.microsoft.com/office/2007/relationships/hdphoto" Target="../media/hdphoto4.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3" name="Titre 2"/>
          <p:cNvSpPr>
            <a:spLocks noGrp="1"/>
          </p:cNvSpPr>
          <p:nvPr>
            <p:ph type="title"/>
          </p:nvPr>
        </p:nvSpPr>
        <p:spPr/>
        <p:txBody>
          <a:bodyPr/>
          <a:lstStyle/>
          <a:p>
            <a:r>
              <a:rPr lang="pl-PL"/>
              <a:t>Kliknij, aby edytować styl</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72"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pl-PL"/>
              <a:t>Kliknij, aby edytować styl</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5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644"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3861450727"/>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900"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8199"/>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Tree>
    <p:extLst>
      <p:ext uri="{BB962C8B-B14F-4D97-AF65-F5344CB8AC3E}">
        <p14:creationId xmlns:p14="http://schemas.microsoft.com/office/powerpoint/2010/main" val="990797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2924"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2" name="Freeform 16"/>
          <p:cNvSpPr>
            <a:spLocks/>
          </p:cNvSpPr>
          <p:nvPr userDrawn="1"/>
        </p:nvSpPr>
        <p:spPr bwMode="auto">
          <a:xfrm>
            <a:off x="5739551" y="838199"/>
            <a:ext cx="6452448" cy="6019801"/>
          </a:xfrm>
          <a:custGeom>
            <a:avLst/>
            <a:gdLst/>
            <a:ahLst/>
            <a:cxnLst>
              <a:cxn ang="0">
                <a:pos x="4062" y="1126"/>
              </a:cxn>
              <a:cxn ang="0">
                <a:pos x="4062" y="128"/>
              </a:cxn>
              <a:cxn ang="0">
                <a:pos x="4056" y="110"/>
              </a:cxn>
              <a:cxn ang="0">
                <a:pos x="3996" y="88"/>
              </a:cxn>
              <a:cxn ang="0">
                <a:pos x="3838" y="44"/>
              </a:cxn>
              <a:cxn ang="0">
                <a:pos x="3678" y="16"/>
              </a:cxn>
              <a:cxn ang="0">
                <a:pos x="3518" y="2"/>
              </a:cxn>
              <a:cxn ang="0">
                <a:pos x="3356" y="2"/>
              </a:cxn>
              <a:cxn ang="0">
                <a:pos x="3190" y="16"/>
              </a:cxn>
              <a:cxn ang="0">
                <a:pos x="3006" y="50"/>
              </a:cxn>
              <a:cxn ang="0">
                <a:pos x="2738" y="128"/>
              </a:cxn>
              <a:cxn ang="0">
                <a:pos x="2478" y="234"/>
              </a:cxn>
              <a:cxn ang="0">
                <a:pos x="2316" y="316"/>
              </a:cxn>
              <a:cxn ang="0">
                <a:pos x="2080" y="452"/>
              </a:cxn>
              <a:cxn ang="0">
                <a:pos x="1852" y="602"/>
              </a:cxn>
              <a:cxn ang="0">
                <a:pos x="1668" y="732"/>
              </a:cxn>
              <a:cxn ang="0">
                <a:pos x="1308" y="1006"/>
              </a:cxn>
              <a:cxn ang="0">
                <a:pos x="966" y="1278"/>
              </a:cxn>
              <a:cxn ang="0">
                <a:pos x="630" y="1536"/>
              </a:cxn>
              <a:cxn ang="0">
                <a:pos x="458" y="1658"/>
              </a:cxn>
              <a:cxn ang="0">
                <a:pos x="252" y="1786"/>
              </a:cxn>
              <a:cxn ang="0">
                <a:pos x="90" y="1868"/>
              </a:cxn>
              <a:cxn ang="0">
                <a:pos x="20" y="1898"/>
              </a:cxn>
              <a:cxn ang="0">
                <a:pos x="2" y="1906"/>
              </a:cxn>
              <a:cxn ang="0">
                <a:pos x="2" y="1918"/>
              </a:cxn>
              <a:cxn ang="0">
                <a:pos x="8" y="1932"/>
              </a:cxn>
              <a:cxn ang="0">
                <a:pos x="30" y="2248"/>
              </a:cxn>
              <a:cxn ang="0">
                <a:pos x="54" y="2446"/>
              </a:cxn>
              <a:cxn ang="0">
                <a:pos x="98" y="2724"/>
              </a:cxn>
              <a:cxn ang="0">
                <a:pos x="158" y="3002"/>
              </a:cxn>
              <a:cxn ang="0">
                <a:pos x="204" y="3180"/>
              </a:cxn>
              <a:cxn ang="0">
                <a:pos x="288" y="3440"/>
              </a:cxn>
              <a:cxn ang="0">
                <a:pos x="386" y="3694"/>
              </a:cxn>
              <a:cxn ang="0">
                <a:pos x="426" y="3784"/>
              </a:cxn>
              <a:cxn ang="0">
                <a:pos x="446" y="3794"/>
              </a:cxn>
              <a:cxn ang="0">
                <a:pos x="1836" y="3794"/>
              </a:cxn>
              <a:cxn ang="0">
                <a:pos x="1858" y="3786"/>
              </a:cxn>
              <a:cxn ang="0">
                <a:pos x="1956" y="3724"/>
              </a:cxn>
              <a:cxn ang="0">
                <a:pos x="2128" y="3640"/>
              </a:cxn>
              <a:cxn ang="0">
                <a:pos x="2278" y="3582"/>
              </a:cxn>
              <a:cxn ang="0">
                <a:pos x="2506" y="3514"/>
              </a:cxn>
              <a:cxn ang="0">
                <a:pos x="2740" y="3460"/>
              </a:cxn>
              <a:cxn ang="0">
                <a:pos x="3280" y="3344"/>
              </a:cxn>
              <a:cxn ang="0">
                <a:pos x="3608" y="3262"/>
              </a:cxn>
              <a:cxn ang="0">
                <a:pos x="3828" y="3196"/>
              </a:cxn>
              <a:cxn ang="0">
                <a:pos x="4044" y="3116"/>
              </a:cxn>
              <a:cxn ang="0">
                <a:pos x="4058" y="3106"/>
              </a:cxn>
              <a:cxn ang="0">
                <a:pos x="4062" y="3088"/>
              </a:cxn>
            </a:cxnLst>
            <a:rect l="0" t="0" r="r" b="b"/>
            <a:pathLst>
              <a:path w="4062" h="3794">
                <a:moveTo>
                  <a:pt x="4062" y="1608"/>
                </a:moveTo>
                <a:lnTo>
                  <a:pt x="4062" y="1608"/>
                </a:lnTo>
                <a:lnTo>
                  <a:pt x="4062" y="1126"/>
                </a:lnTo>
                <a:lnTo>
                  <a:pt x="4062" y="1126"/>
                </a:lnTo>
                <a:lnTo>
                  <a:pt x="4062" y="128"/>
                </a:lnTo>
                <a:lnTo>
                  <a:pt x="4062" y="128"/>
                </a:lnTo>
                <a:lnTo>
                  <a:pt x="4062" y="122"/>
                </a:lnTo>
                <a:lnTo>
                  <a:pt x="4060" y="114"/>
                </a:lnTo>
                <a:lnTo>
                  <a:pt x="4056" y="110"/>
                </a:lnTo>
                <a:lnTo>
                  <a:pt x="4050" y="106"/>
                </a:lnTo>
                <a:lnTo>
                  <a:pt x="4050" y="106"/>
                </a:lnTo>
                <a:lnTo>
                  <a:pt x="3996" y="88"/>
                </a:lnTo>
                <a:lnTo>
                  <a:pt x="3944" y="72"/>
                </a:lnTo>
                <a:lnTo>
                  <a:pt x="3892" y="58"/>
                </a:lnTo>
                <a:lnTo>
                  <a:pt x="3838" y="44"/>
                </a:lnTo>
                <a:lnTo>
                  <a:pt x="3786" y="34"/>
                </a:lnTo>
                <a:lnTo>
                  <a:pt x="3732" y="24"/>
                </a:lnTo>
                <a:lnTo>
                  <a:pt x="3678" y="16"/>
                </a:lnTo>
                <a:lnTo>
                  <a:pt x="3626" y="10"/>
                </a:lnTo>
                <a:lnTo>
                  <a:pt x="3572" y="4"/>
                </a:lnTo>
                <a:lnTo>
                  <a:pt x="3518" y="2"/>
                </a:lnTo>
                <a:lnTo>
                  <a:pt x="3464" y="0"/>
                </a:lnTo>
                <a:lnTo>
                  <a:pt x="3410" y="0"/>
                </a:lnTo>
                <a:lnTo>
                  <a:pt x="3356" y="2"/>
                </a:lnTo>
                <a:lnTo>
                  <a:pt x="3300" y="4"/>
                </a:lnTo>
                <a:lnTo>
                  <a:pt x="3246" y="10"/>
                </a:lnTo>
                <a:lnTo>
                  <a:pt x="3190" y="16"/>
                </a:lnTo>
                <a:lnTo>
                  <a:pt x="3190" y="16"/>
                </a:lnTo>
                <a:lnTo>
                  <a:pt x="3098" y="30"/>
                </a:lnTo>
                <a:lnTo>
                  <a:pt x="3006" y="50"/>
                </a:lnTo>
                <a:lnTo>
                  <a:pt x="2916" y="72"/>
                </a:lnTo>
                <a:lnTo>
                  <a:pt x="2826" y="98"/>
                </a:lnTo>
                <a:lnTo>
                  <a:pt x="2738" y="128"/>
                </a:lnTo>
                <a:lnTo>
                  <a:pt x="2650" y="160"/>
                </a:lnTo>
                <a:lnTo>
                  <a:pt x="2564" y="196"/>
                </a:lnTo>
                <a:lnTo>
                  <a:pt x="2478" y="234"/>
                </a:lnTo>
                <a:lnTo>
                  <a:pt x="2478" y="234"/>
                </a:lnTo>
                <a:lnTo>
                  <a:pt x="2396" y="274"/>
                </a:lnTo>
                <a:lnTo>
                  <a:pt x="2316" y="316"/>
                </a:lnTo>
                <a:lnTo>
                  <a:pt x="2236" y="360"/>
                </a:lnTo>
                <a:lnTo>
                  <a:pt x="2158" y="406"/>
                </a:lnTo>
                <a:lnTo>
                  <a:pt x="2080" y="452"/>
                </a:lnTo>
                <a:lnTo>
                  <a:pt x="2002" y="500"/>
                </a:lnTo>
                <a:lnTo>
                  <a:pt x="1926" y="550"/>
                </a:lnTo>
                <a:lnTo>
                  <a:pt x="1852" y="602"/>
                </a:lnTo>
                <a:lnTo>
                  <a:pt x="1852" y="602"/>
                </a:lnTo>
                <a:lnTo>
                  <a:pt x="1758" y="666"/>
                </a:lnTo>
                <a:lnTo>
                  <a:pt x="1668" y="732"/>
                </a:lnTo>
                <a:lnTo>
                  <a:pt x="1576" y="798"/>
                </a:lnTo>
                <a:lnTo>
                  <a:pt x="1488" y="866"/>
                </a:lnTo>
                <a:lnTo>
                  <a:pt x="1308" y="1006"/>
                </a:lnTo>
                <a:lnTo>
                  <a:pt x="1132" y="1146"/>
                </a:lnTo>
                <a:lnTo>
                  <a:pt x="1132" y="1146"/>
                </a:lnTo>
                <a:lnTo>
                  <a:pt x="966" y="1278"/>
                </a:lnTo>
                <a:lnTo>
                  <a:pt x="800" y="1408"/>
                </a:lnTo>
                <a:lnTo>
                  <a:pt x="716" y="1472"/>
                </a:lnTo>
                <a:lnTo>
                  <a:pt x="630" y="1536"/>
                </a:lnTo>
                <a:lnTo>
                  <a:pt x="544" y="1598"/>
                </a:lnTo>
                <a:lnTo>
                  <a:pt x="458" y="1658"/>
                </a:lnTo>
                <a:lnTo>
                  <a:pt x="458" y="1658"/>
                </a:lnTo>
                <a:lnTo>
                  <a:pt x="356" y="1724"/>
                </a:lnTo>
                <a:lnTo>
                  <a:pt x="304" y="1756"/>
                </a:lnTo>
                <a:lnTo>
                  <a:pt x="252" y="1786"/>
                </a:lnTo>
                <a:lnTo>
                  <a:pt x="200" y="1816"/>
                </a:lnTo>
                <a:lnTo>
                  <a:pt x="146" y="1842"/>
                </a:lnTo>
                <a:lnTo>
                  <a:pt x="90" y="1868"/>
                </a:lnTo>
                <a:lnTo>
                  <a:pt x="34" y="1892"/>
                </a:lnTo>
                <a:lnTo>
                  <a:pt x="34" y="1892"/>
                </a:lnTo>
                <a:lnTo>
                  <a:pt x="20" y="1898"/>
                </a:lnTo>
                <a:lnTo>
                  <a:pt x="6" y="1904"/>
                </a:lnTo>
                <a:lnTo>
                  <a:pt x="6" y="1904"/>
                </a:lnTo>
                <a:lnTo>
                  <a:pt x="2" y="1906"/>
                </a:lnTo>
                <a:lnTo>
                  <a:pt x="0" y="1910"/>
                </a:lnTo>
                <a:lnTo>
                  <a:pt x="0" y="1914"/>
                </a:lnTo>
                <a:lnTo>
                  <a:pt x="2" y="1918"/>
                </a:lnTo>
                <a:lnTo>
                  <a:pt x="6" y="1924"/>
                </a:lnTo>
                <a:lnTo>
                  <a:pt x="8" y="1932"/>
                </a:lnTo>
                <a:lnTo>
                  <a:pt x="8" y="1932"/>
                </a:lnTo>
                <a:lnTo>
                  <a:pt x="12" y="2038"/>
                </a:lnTo>
                <a:lnTo>
                  <a:pt x="20" y="2142"/>
                </a:lnTo>
                <a:lnTo>
                  <a:pt x="30" y="2248"/>
                </a:lnTo>
                <a:lnTo>
                  <a:pt x="42" y="2352"/>
                </a:lnTo>
                <a:lnTo>
                  <a:pt x="42" y="2352"/>
                </a:lnTo>
                <a:lnTo>
                  <a:pt x="54" y="2446"/>
                </a:lnTo>
                <a:lnTo>
                  <a:pt x="66" y="2540"/>
                </a:lnTo>
                <a:lnTo>
                  <a:pt x="82" y="2632"/>
                </a:lnTo>
                <a:lnTo>
                  <a:pt x="98" y="2724"/>
                </a:lnTo>
                <a:lnTo>
                  <a:pt x="116" y="2818"/>
                </a:lnTo>
                <a:lnTo>
                  <a:pt x="136" y="2910"/>
                </a:lnTo>
                <a:lnTo>
                  <a:pt x="158" y="3002"/>
                </a:lnTo>
                <a:lnTo>
                  <a:pt x="180" y="3092"/>
                </a:lnTo>
                <a:lnTo>
                  <a:pt x="180" y="3092"/>
                </a:lnTo>
                <a:lnTo>
                  <a:pt x="204" y="3180"/>
                </a:lnTo>
                <a:lnTo>
                  <a:pt x="230" y="3268"/>
                </a:lnTo>
                <a:lnTo>
                  <a:pt x="258" y="3354"/>
                </a:lnTo>
                <a:lnTo>
                  <a:pt x="288" y="3440"/>
                </a:lnTo>
                <a:lnTo>
                  <a:pt x="318" y="3524"/>
                </a:lnTo>
                <a:lnTo>
                  <a:pt x="352" y="3610"/>
                </a:lnTo>
                <a:lnTo>
                  <a:pt x="386" y="3694"/>
                </a:lnTo>
                <a:lnTo>
                  <a:pt x="422" y="3776"/>
                </a:lnTo>
                <a:lnTo>
                  <a:pt x="422" y="3776"/>
                </a:lnTo>
                <a:lnTo>
                  <a:pt x="426" y="3784"/>
                </a:lnTo>
                <a:lnTo>
                  <a:pt x="430" y="3790"/>
                </a:lnTo>
                <a:lnTo>
                  <a:pt x="436" y="3792"/>
                </a:lnTo>
                <a:lnTo>
                  <a:pt x="446" y="3794"/>
                </a:lnTo>
                <a:lnTo>
                  <a:pt x="446" y="3794"/>
                </a:lnTo>
                <a:lnTo>
                  <a:pt x="1836" y="3794"/>
                </a:lnTo>
                <a:lnTo>
                  <a:pt x="1836" y="3794"/>
                </a:lnTo>
                <a:lnTo>
                  <a:pt x="1848" y="3792"/>
                </a:lnTo>
                <a:lnTo>
                  <a:pt x="1858" y="3786"/>
                </a:lnTo>
                <a:lnTo>
                  <a:pt x="1858" y="3786"/>
                </a:lnTo>
                <a:lnTo>
                  <a:pt x="1890" y="3764"/>
                </a:lnTo>
                <a:lnTo>
                  <a:pt x="1922" y="3744"/>
                </a:lnTo>
                <a:lnTo>
                  <a:pt x="1956" y="3724"/>
                </a:lnTo>
                <a:lnTo>
                  <a:pt x="1988" y="3704"/>
                </a:lnTo>
                <a:lnTo>
                  <a:pt x="2058" y="3670"/>
                </a:lnTo>
                <a:lnTo>
                  <a:pt x="2128" y="3640"/>
                </a:lnTo>
                <a:lnTo>
                  <a:pt x="2128" y="3640"/>
                </a:lnTo>
                <a:lnTo>
                  <a:pt x="2202" y="3610"/>
                </a:lnTo>
                <a:lnTo>
                  <a:pt x="2278" y="3582"/>
                </a:lnTo>
                <a:lnTo>
                  <a:pt x="2354" y="3558"/>
                </a:lnTo>
                <a:lnTo>
                  <a:pt x="2430" y="3536"/>
                </a:lnTo>
                <a:lnTo>
                  <a:pt x="2506" y="3514"/>
                </a:lnTo>
                <a:lnTo>
                  <a:pt x="2584" y="3496"/>
                </a:lnTo>
                <a:lnTo>
                  <a:pt x="2740" y="3460"/>
                </a:lnTo>
                <a:lnTo>
                  <a:pt x="2740" y="3460"/>
                </a:lnTo>
                <a:lnTo>
                  <a:pt x="2920" y="3420"/>
                </a:lnTo>
                <a:lnTo>
                  <a:pt x="3100" y="3382"/>
                </a:lnTo>
                <a:lnTo>
                  <a:pt x="3280" y="3344"/>
                </a:lnTo>
                <a:lnTo>
                  <a:pt x="3460" y="3302"/>
                </a:lnTo>
                <a:lnTo>
                  <a:pt x="3460" y="3302"/>
                </a:lnTo>
                <a:lnTo>
                  <a:pt x="3608" y="3262"/>
                </a:lnTo>
                <a:lnTo>
                  <a:pt x="3682" y="3242"/>
                </a:lnTo>
                <a:lnTo>
                  <a:pt x="3756" y="3220"/>
                </a:lnTo>
                <a:lnTo>
                  <a:pt x="3828" y="3196"/>
                </a:lnTo>
                <a:lnTo>
                  <a:pt x="3900" y="3172"/>
                </a:lnTo>
                <a:lnTo>
                  <a:pt x="3972" y="3144"/>
                </a:lnTo>
                <a:lnTo>
                  <a:pt x="4044" y="3116"/>
                </a:lnTo>
                <a:lnTo>
                  <a:pt x="4044" y="3116"/>
                </a:lnTo>
                <a:lnTo>
                  <a:pt x="4052" y="3112"/>
                </a:lnTo>
                <a:lnTo>
                  <a:pt x="4058" y="3106"/>
                </a:lnTo>
                <a:lnTo>
                  <a:pt x="4062" y="3098"/>
                </a:lnTo>
                <a:lnTo>
                  <a:pt x="4062" y="3088"/>
                </a:lnTo>
                <a:lnTo>
                  <a:pt x="4062" y="3088"/>
                </a:lnTo>
                <a:lnTo>
                  <a:pt x="4062" y="1608"/>
                </a:lnTo>
                <a:lnTo>
                  <a:pt x="4062" y="1608"/>
                </a:ln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662294"/>
            <a:ext cx="4021613" cy="3160282"/>
          </a:xfrm>
          <a:prstGeom prst="rect">
            <a:avLst/>
          </a:prstGeom>
        </p:spPr>
        <p:txBody>
          <a:bodyPr anchor="ctr">
            <a:normAutofit/>
          </a:bodyPr>
          <a:lstStyle>
            <a:lvl1pPr marL="0" indent="0">
              <a:buNone/>
              <a:defRPr sz="3600">
                <a:solidFill>
                  <a:schemeClr val="tx1"/>
                </a:solidFill>
              </a:defRPr>
            </a:lvl1pPr>
            <a:lvl2pPr marL="457200" indent="0">
              <a:buNone/>
              <a:defRPr sz="6000">
                <a:solidFill>
                  <a:schemeClr val="bg1"/>
                </a:solidFill>
              </a:defRPr>
            </a:lvl2pPr>
          </a:lstStyle>
          <a:p>
            <a:pPr lvl="0"/>
            <a:r>
              <a:rPr lang="en-US" dirty="0"/>
              <a:t>Click to insert section title</a:t>
            </a:r>
          </a:p>
        </p:txBody>
      </p:sp>
    </p:spTree>
    <p:extLst>
      <p:ext uri="{BB962C8B-B14F-4D97-AF65-F5344CB8AC3E}">
        <p14:creationId xmlns:p14="http://schemas.microsoft.com/office/powerpoint/2010/main" val="2809545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3946"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273300" y="0"/>
            <a:ext cx="9918700" cy="6859588"/>
          </a:xfrm>
          <a:prstGeom prst="rect">
            <a:avLst/>
          </a:prstGeom>
        </p:spPr>
        <p:txBody>
          <a:bodyPr anchor="ctr"/>
          <a:lstStyle>
            <a:lvl1pPr marL="0" indent="0" algn="ctr">
              <a:buNone/>
              <a:defRPr/>
            </a:lvl1pPr>
          </a:lstStyle>
          <a:p>
            <a:r>
              <a:rPr lang="fr-FR"/>
              <a:t>Cliquez sur l'icône pour ajouter une image</a:t>
            </a:r>
            <a:endParaRPr lang="pt-PT"/>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567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2745471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58"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19349655"/>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832"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mod="1">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pl-PL"/>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82"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29680562"/>
      </p:ext>
    </p:extLst>
  </p:cSld>
  <p:clrMapOvr>
    <a:masterClrMapping/>
  </p:clrMapOvr>
  <p:extLst mod="1">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805"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40528548"/>
      </p:ext>
    </p:extLst>
  </p:cSld>
  <p:clrMapOvr>
    <a:masterClrMapping/>
  </p:clrMapOvr>
  <p:extLst mod="1">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71831822"/>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3"/>
            </p:cNvPr>
            <p:cNvPicPr>
              <a:picLocks noChangeAspect="1" noChangeArrowheads="1"/>
            </p:cNvPicPr>
            <p:nvPr userDrawn="1"/>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2018 Capgemini. All rights reserved.</a:t>
            </a:r>
          </a:p>
        </p:txBody>
      </p:sp>
      <p:sp>
        <p:nvSpPr>
          <p:cNvPr id="60" name="Rectangle 59"/>
          <p:cNvSpPr/>
          <p:nvPr>
            <p:custDataLst>
              <p:tags r:id="rId1"/>
            </p:custDataLst>
          </p:nvPr>
        </p:nvSpPr>
        <p:spPr>
          <a:xfrm>
            <a:off x="6324599" y="1068313"/>
            <a:ext cx="2240280" cy="877163"/>
          </a:xfrm>
          <a:prstGeom prst="rect">
            <a:avLst/>
          </a:prstGeom>
        </p:spPr>
        <p:txBody>
          <a:bodyPr wrap="square" lIns="0" tIns="0" rIns="0" bIns="0">
            <a:spAutoFit/>
          </a:bodyPr>
          <a:lstStyle/>
          <a:p>
            <a:pPr>
              <a:spcAft>
                <a:spcPts val="600"/>
              </a:spcAft>
            </a:pPr>
            <a:r>
              <a:rPr lang="en-US" sz="1200" b="1" dirty="0">
                <a:solidFill>
                  <a:schemeClr val="accent1"/>
                </a:solidFill>
                <a:cs typeface="Arial"/>
              </a:rPr>
              <a:t>Tomasz, </a:t>
            </a:r>
            <a:r>
              <a:rPr lang="en-US" sz="1200" b="1" dirty="0" err="1">
                <a:solidFill>
                  <a:schemeClr val="accent1"/>
                </a:solidFill>
                <a:cs typeface="Arial"/>
              </a:rPr>
              <a:t>Strza</a:t>
            </a:r>
            <a:r>
              <a:rPr lang="pl-PL" sz="1200" b="1" dirty="0">
                <a:solidFill>
                  <a:schemeClr val="accent1"/>
                </a:solidFill>
                <a:cs typeface="Arial"/>
              </a:rPr>
              <a:t>ł</a:t>
            </a:r>
            <a:r>
              <a:rPr lang="en-US" sz="1200" b="1" dirty="0">
                <a:solidFill>
                  <a:schemeClr val="accent1"/>
                </a:solidFill>
                <a:cs typeface="Arial"/>
              </a:rPr>
              <a:t>ka</a:t>
            </a:r>
          </a:p>
          <a:p>
            <a:pPr>
              <a:lnSpc>
                <a:spcPts val="1200"/>
              </a:lnSpc>
            </a:pPr>
            <a:r>
              <a:rPr lang="en-US" sz="1000" dirty="0">
                <a:solidFill>
                  <a:schemeClr val="accent2"/>
                </a:solidFill>
                <a:cs typeface="Arial"/>
              </a:rPr>
              <a:t>Software developer</a:t>
            </a:r>
          </a:p>
          <a:p>
            <a:pPr>
              <a:lnSpc>
                <a:spcPts val="1200"/>
              </a:lnSpc>
            </a:pPr>
            <a:r>
              <a:rPr lang="en-US" sz="1000" dirty="0">
                <a:cs typeface="Arial"/>
              </a:rPr>
              <a:t>Capgemini </a:t>
            </a:r>
            <a:r>
              <a:rPr lang="en-US" sz="1000" dirty="0" err="1">
                <a:cs typeface="Arial"/>
              </a:rPr>
              <a:t>Polska</a:t>
            </a:r>
            <a:r>
              <a:rPr lang="en-US" sz="1000" dirty="0">
                <a:cs typeface="Arial"/>
              </a:rPr>
              <a:t> Sp. </a:t>
            </a:r>
            <a:r>
              <a:rPr lang="en-US" sz="1000" dirty="0" err="1">
                <a:cs typeface="Arial"/>
              </a:rPr>
              <a:t>Z.o.o</a:t>
            </a:r>
            <a:r>
              <a:rPr lang="en-US" sz="1000" dirty="0">
                <a:cs typeface="Arial"/>
              </a:rPr>
              <a:t>.</a:t>
            </a:r>
          </a:p>
          <a:p>
            <a:pPr>
              <a:lnSpc>
                <a:spcPts val="1200"/>
              </a:lnSpc>
            </a:pPr>
            <a:r>
              <a:rPr lang="en-US" sz="1000" dirty="0">
                <a:cs typeface="Arial"/>
              </a:rPr>
              <a:t>Ul. </a:t>
            </a:r>
            <a:r>
              <a:rPr lang="en-US" sz="1000" dirty="0" err="1">
                <a:cs typeface="Arial"/>
              </a:rPr>
              <a:t>Legnicka</a:t>
            </a:r>
            <a:r>
              <a:rPr lang="en-US" sz="1000" dirty="0">
                <a:cs typeface="Arial"/>
              </a:rPr>
              <a:t> 48H</a:t>
            </a:r>
          </a:p>
          <a:p>
            <a:pPr>
              <a:lnSpc>
                <a:spcPts val="1200"/>
              </a:lnSpc>
            </a:pPr>
            <a:r>
              <a:rPr lang="en-US" sz="1000" dirty="0">
                <a:cs typeface="Arial"/>
              </a:rPr>
              <a:t>53-110 </a:t>
            </a:r>
            <a:r>
              <a:rPr lang="en-US" sz="1000" dirty="0" err="1">
                <a:cs typeface="Arial"/>
              </a:rPr>
              <a:t>Wroc</a:t>
            </a:r>
            <a:r>
              <a:rPr lang="pl-PL" sz="1000" dirty="0">
                <a:cs typeface="Arial"/>
              </a:rPr>
              <a:t>ł</a:t>
            </a:r>
            <a:r>
              <a:rPr lang="en-US" sz="1000" dirty="0">
                <a:cs typeface="Arial"/>
              </a:rPr>
              <a:t>aw</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18"/>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860864"/>
              </a:buClr>
              <a:defRPr/>
            </a:lvl2pPr>
            <a:lvl3pPr>
              <a:buClr>
                <a:srgbClr val="CC2980"/>
              </a:buClr>
              <a:defRPr/>
            </a:lvl3pPr>
            <a:lvl5pPr>
              <a:buClr>
                <a:srgbClr val="88D5ED"/>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FF7E83"/>
                </a:solidFill>
              </a:defRPr>
            </a:lvl1pPr>
          </a:lstStyle>
          <a:p>
            <a:pPr lvl="0"/>
            <a:r>
              <a:rPr lang="en-US" dirty="0"/>
              <a:t>Click to edit Master subtitle styles</a:t>
            </a:r>
          </a:p>
        </p:txBody>
      </p:sp>
    </p:spTree>
    <p:extLst>
      <p:ext uri="{BB962C8B-B14F-4D97-AF65-F5344CB8AC3E}">
        <p14:creationId xmlns:p14="http://schemas.microsoft.com/office/powerpoint/2010/main" val="134971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8" y="1815351"/>
            <a:ext cx="11700000" cy="4466201"/>
          </a:xfrm>
        </p:spPr>
        <p:txBody>
          <a:bodyPr/>
          <a:lstStyle>
            <a:lvl2pPr>
              <a:buClr>
                <a:srgbClr val="00C37B"/>
              </a:buClr>
              <a:defRPr/>
            </a:lvl2pPr>
            <a:lvl3pPr>
              <a:buClr>
                <a:srgbClr val="93E416"/>
              </a:buClr>
              <a:defRPr/>
            </a:lvl3pPr>
            <a:lvl5pPr>
              <a:buClr>
                <a:srgbClr val="FF7E83"/>
              </a:buClr>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rgbClr val="C8FF16"/>
                </a:solidFill>
              </a:defRPr>
            </a:lvl1pPr>
          </a:lstStyle>
          <a:p>
            <a:pPr lvl="0"/>
            <a:r>
              <a:rPr lang="en-US" dirty="0"/>
              <a:t>Click to edit Master subtitle styles</a:t>
            </a:r>
          </a:p>
        </p:txBody>
      </p:sp>
    </p:spTree>
    <p:extLst>
      <p:ext uri="{BB962C8B-B14F-4D97-AF65-F5344CB8AC3E}">
        <p14:creationId xmlns:p14="http://schemas.microsoft.com/office/powerpoint/2010/main" val="308451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pl-PL"/>
              <a:t>Kliknij, aby edytować styl</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66"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5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FE304C"/>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860864"/>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FF7E83"/>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31113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868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lvl1pPr>
              <a:defRPr>
                <a:solidFill>
                  <a:srgbClr val="00C37B"/>
                </a:solidFill>
              </a:defRPr>
            </a:lvl1pPr>
          </a:lstStyle>
          <a:p>
            <a:r>
              <a:rPr lang="pl-PL" dirty="0"/>
              <a:t>Kliknij, aby edytować styl</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rgbClr val="C8FF16"/>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1095296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16.xml"/><Relationship Id="rId7" Type="http://schemas.openxmlformats.org/officeDocument/2006/relationships/tags" Target="../tags/tag9.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vmlDrawing" Target="../drawings/vmlDrawing8.vml"/><Relationship Id="rId5"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slideLayout" Target="../slideLayouts/slideLayout20.xml"/><Relationship Id="rId7" Type="http://schemas.openxmlformats.org/officeDocument/2006/relationships/tags" Target="../tags/tag1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vmlDrawing" Target="../drawings/vmlDrawing13.vml"/><Relationship Id="rId5"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1.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oleObject" Target="../embeddings/oleObject15.bin"/><Relationship Id="rId5" Type="http://schemas.openxmlformats.org/officeDocument/2006/relationships/tags" Target="../tags/tag19.xml"/><Relationship Id="rId4" Type="http://schemas.openxmlformats.org/officeDocument/2006/relationships/vmlDrawing" Target="../drawings/vmlDrawing18.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62" name="think-cell Slide" r:id="rId17" imgW="270" imgH="270" progId="TCLayout.ActiveDocument.1">
                  <p:embed/>
                </p:oleObj>
              </mc:Choice>
              <mc:Fallback>
                <p:oleObj name="think-cell Slide" r:id="rId17" imgW="270" imgH="270" progId="TCLayout.ActiveDocument.1">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noProof="0" dirty="0">
                <a:solidFill>
                  <a:schemeClr val="bg1">
                    <a:lumMod val="65000"/>
                  </a:schemeClr>
                </a:solidFill>
              </a:rPr>
              <a:t>Upgrade Your .NET code!</a:t>
            </a:r>
            <a:r>
              <a:rPr lang="pl-PL" noProof="0" dirty="0">
                <a:solidFill>
                  <a:schemeClr val="bg1">
                    <a:lumMod val="65000"/>
                  </a:schemeClr>
                </a:solidFill>
              </a:rPr>
              <a:t> From C# 7.0 to C# 8.0 walkthrough</a:t>
            </a:r>
            <a:r>
              <a:rPr lang="en-US" noProof="0" dirty="0">
                <a:solidFill>
                  <a:schemeClr val="bg1">
                    <a:lumMod val="65000"/>
                  </a:schemeClr>
                </a:solidFill>
              </a:rPr>
              <a:t> | Tomasz Strzałka | 10.03.2019</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83" r:id="rId3"/>
    <p:sldLayoutId id="2147483884" r:id="rId4"/>
    <p:sldLayoutId id="2147483831" r:id="rId5"/>
    <p:sldLayoutId id="2147483833" r:id="rId6"/>
    <p:sldLayoutId id="2147483837" r:id="rId7"/>
    <p:sldLayoutId id="2147483881" r:id="rId8"/>
    <p:sldLayoutId id="2147483882" r:id="rId9"/>
    <p:sldLayoutId id="2147483821" r:id="rId10"/>
    <p:sldLayoutId id="2147483877" r:id="rId11"/>
    <p:sldLayoutId id="2147483834" r:id="rId12"/>
    <p:sldLayoutId id="2147483880" r:id="rId13"/>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880" name="think-cell Slide" r:id="rId8" imgW="270" imgH="270" progId="TCLayout.ActiveDocument.1">
                  <p:embed/>
                </p:oleObj>
              </mc:Choice>
              <mc:Fallback>
                <p:oleObj name="think-cell Slide" r:id="rId8" imgW="270" imgH="270" progId="TCLayout.ActiveDocument.1">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8"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a:t>
            </a:r>
            <a:r>
              <a:rPr lang="pl-PL" dirty="0">
                <a:solidFill>
                  <a:schemeClr val="bg1">
                    <a:lumMod val="65000"/>
                  </a:schemeClr>
                </a:solidFill>
              </a:rPr>
              <a:t>9</a:t>
            </a:r>
            <a:r>
              <a:rPr lang="en-US" dirty="0">
                <a:solidFill>
                  <a:schemeClr val="bg1">
                    <a:lumMod val="65000"/>
                  </a:schemeClr>
                </a:solidFill>
              </a:rPr>
              <a:t>. All rights reserved  </a:t>
            </a:r>
            <a:r>
              <a:rPr lang="en-US" dirty="0">
                <a:solidFill>
                  <a:schemeClr val="accent2"/>
                </a:solidFill>
              </a:rPr>
              <a:t>|</a:t>
            </a:r>
          </a:p>
        </p:txBody>
      </p:sp>
      <p:grpSp>
        <p:nvGrpSpPr>
          <p:cNvPr id="16" name="Groupe 15">
            <a:extLst>
              <a:ext uri="{FF2B5EF4-FFF2-40B4-BE49-F238E27FC236}">
                <a16:creationId xmlns:a16="http://schemas.microsoft.com/office/drawing/2014/main" id="{9CCBF2C1-AE84-4920-BA55-06A21A3C64E9}"/>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B08F5EF3-2356-4B1F-860E-01CACCDDB0B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8" name="Rectangle 17">
              <a:extLst>
                <a:ext uri="{FF2B5EF4-FFF2-40B4-BE49-F238E27FC236}">
                  <a16:creationId xmlns:a16="http://schemas.microsoft.com/office/drawing/2014/main" id="{AA3EC8E9-315E-47E1-AF32-83834998FDA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7DAF62B2-11CC-4B22-9A4B-18FA2DE2B586}"/>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C75D6175-E1F7-4C00-B893-FDD3A3F704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B23D6F31-6A70-49F8-85C0-D3D2946BE1DF}"/>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9"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737" name="think-cell Slide" r:id="rId8" imgW="270" imgH="270" progId="TCLayout.ActiveDocument.1">
                  <p:embed/>
                </p:oleObj>
              </mc:Choice>
              <mc:Fallback>
                <p:oleObj name="think-cell Slide" r:id="rId8" imgW="270" imgH="270" progId="TCLayout.ActiveDocument.1">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57"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pl-PL" dirty="0"/>
              <a:t>Wrocław</a:t>
            </a:r>
            <a:r>
              <a:rPr lang="en-US" dirty="0"/>
              <a:t>, 10.03.2019, </a:t>
            </a:r>
            <a:r>
              <a:rPr lang="pl-PL" dirty="0"/>
              <a:t>Tomasz Strzałka</a:t>
            </a:r>
            <a:endParaRPr lang="en-US" dirty="0"/>
          </a:p>
        </p:txBody>
      </p:sp>
      <p:sp>
        <p:nvSpPr>
          <p:cNvPr id="2" name="Title 1"/>
          <p:cNvSpPr>
            <a:spLocks noGrp="1"/>
          </p:cNvSpPr>
          <p:nvPr>
            <p:ph type="title"/>
          </p:nvPr>
        </p:nvSpPr>
        <p:spPr/>
        <p:txBody>
          <a:bodyPr/>
          <a:lstStyle/>
          <a:p>
            <a:r>
              <a:rPr lang="en-US" dirty="0"/>
              <a:t>Upgrade your .NET code</a:t>
            </a:r>
            <a:r>
              <a:rPr lang="pl-PL" dirty="0"/>
              <a:t>!</a:t>
            </a:r>
            <a:br>
              <a:rPr lang="pl-PL" dirty="0"/>
            </a:br>
            <a:r>
              <a:rPr lang="pl-PL" sz="2000" dirty="0"/>
              <a:t>From C# 7.0 to C# 8.0 walkthrough</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7.0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3</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30886897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10600C0-71FA-4139-83A2-877B511CAB5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Ranges and indices</a:t>
            </a:r>
          </a:p>
        </p:txBody>
      </p:sp>
      <p:sp>
        <p:nvSpPr>
          <p:cNvPr id="7" name="Freeform 37">
            <a:extLst>
              <a:ext uri="{FF2B5EF4-FFF2-40B4-BE49-F238E27FC236}">
                <a16:creationId xmlns:a16="http://schemas.microsoft.com/office/drawing/2014/main" id="{BCC53735-7D11-4243-AE6A-6AA78D25D5A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6250AFEE-00DA-4660-8E57-30B3832A1E36}"/>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41E87897-EE31-437B-8E73-29B7116F7353}"/>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3">
            <a:extLst>
              <a:ext uri="{FF2B5EF4-FFF2-40B4-BE49-F238E27FC236}">
                <a16:creationId xmlns:a16="http://schemas.microsoft.com/office/drawing/2014/main" id="{C791E446-6B2A-4DB5-9206-E68F3D2B28FD}"/>
              </a:ext>
            </a:extLst>
          </p:cNvPr>
          <p:cNvGrpSpPr/>
          <p:nvPr/>
        </p:nvGrpSpPr>
        <p:grpSpPr>
          <a:xfrm>
            <a:off x="7303572" y="3772163"/>
            <a:ext cx="1349465" cy="1349468"/>
            <a:chOff x="7739064" y="2571637"/>
            <a:chExt cx="490537" cy="490538"/>
          </a:xfrm>
        </p:grpSpPr>
        <p:sp>
          <p:nvSpPr>
            <p:cNvPr id="12" name="Freeform 69">
              <a:extLst>
                <a:ext uri="{FF2B5EF4-FFF2-40B4-BE49-F238E27FC236}">
                  <a16:creationId xmlns:a16="http://schemas.microsoft.com/office/drawing/2014/main" id="{03E20628-9C51-4FEE-AE43-E8E93D7A9463}"/>
                </a:ext>
              </a:extLst>
            </p:cNvPr>
            <p:cNvSpPr>
              <a:spLocks/>
            </p:cNvSpPr>
            <p:nvPr/>
          </p:nvSpPr>
          <p:spPr bwMode="auto">
            <a:xfrm>
              <a:off x="7864476" y="2571637"/>
              <a:ext cx="365125" cy="368300"/>
            </a:xfrm>
            <a:custGeom>
              <a:avLst/>
              <a:gdLst>
                <a:gd name="T0" fmla="*/ 157 w 191"/>
                <a:gd name="T1" fmla="*/ 156 h 190"/>
                <a:gd name="T2" fmla="*/ 157 w 191"/>
                <a:gd name="T3" fmla="*/ 33 h 190"/>
                <a:gd name="T4" fmla="*/ 34 w 191"/>
                <a:gd name="T5" fmla="*/ 33 h 190"/>
                <a:gd name="T6" fmla="*/ 34 w 191"/>
                <a:gd name="T7" fmla="*/ 156 h 190"/>
                <a:gd name="T8" fmla="*/ 157 w 191"/>
                <a:gd name="T9" fmla="*/ 156 h 190"/>
              </a:gdLst>
              <a:ahLst/>
              <a:cxnLst>
                <a:cxn ang="0">
                  <a:pos x="T0" y="T1"/>
                </a:cxn>
                <a:cxn ang="0">
                  <a:pos x="T2" y="T3"/>
                </a:cxn>
                <a:cxn ang="0">
                  <a:pos x="T4" y="T5"/>
                </a:cxn>
                <a:cxn ang="0">
                  <a:pos x="T6" y="T7"/>
                </a:cxn>
                <a:cxn ang="0">
                  <a:pos x="T8" y="T9"/>
                </a:cxn>
              </a:cxnLst>
              <a:rect l="0" t="0" r="r" b="b"/>
              <a:pathLst>
                <a:path w="191" h="190">
                  <a:moveTo>
                    <a:pt x="157" y="156"/>
                  </a:moveTo>
                  <a:cubicBezTo>
                    <a:pt x="191" y="122"/>
                    <a:pt x="191" y="67"/>
                    <a:pt x="157" y="33"/>
                  </a:cubicBezTo>
                  <a:cubicBezTo>
                    <a:pt x="123" y="0"/>
                    <a:pt x="68" y="0"/>
                    <a:pt x="34" y="33"/>
                  </a:cubicBezTo>
                  <a:cubicBezTo>
                    <a:pt x="0" y="67"/>
                    <a:pt x="0" y="122"/>
                    <a:pt x="34" y="156"/>
                  </a:cubicBezTo>
                  <a:cubicBezTo>
                    <a:pt x="68" y="190"/>
                    <a:pt x="123" y="190"/>
                    <a:pt x="157" y="1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0">
              <a:extLst>
                <a:ext uri="{FF2B5EF4-FFF2-40B4-BE49-F238E27FC236}">
                  <a16:creationId xmlns:a16="http://schemas.microsoft.com/office/drawing/2014/main" id="{C984E3E6-8048-4914-B074-23D48C0FA7C3}"/>
                </a:ext>
              </a:extLst>
            </p:cNvPr>
            <p:cNvSpPr>
              <a:spLocks/>
            </p:cNvSpPr>
            <p:nvPr/>
          </p:nvSpPr>
          <p:spPr bwMode="auto">
            <a:xfrm>
              <a:off x="7904164" y="2611325"/>
              <a:ext cx="287338" cy="290513"/>
            </a:xfrm>
            <a:custGeom>
              <a:avLst/>
              <a:gdLst>
                <a:gd name="T0" fmla="*/ 123 w 150"/>
                <a:gd name="T1" fmla="*/ 123 h 150"/>
                <a:gd name="T2" fmla="*/ 123 w 150"/>
                <a:gd name="T3" fmla="*/ 26 h 150"/>
                <a:gd name="T4" fmla="*/ 26 w 150"/>
                <a:gd name="T5" fmla="*/ 26 h 150"/>
                <a:gd name="T6" fmla="*/ 26 w 150"/>
                <a:gd name="T7" fmla="*/ 123 h 150"/>
                <a:gd name="T8" fmla="*/ 123 w 150"/>
                <a:gd name="T9" fmla="*/ 123 h 150"/>
              </a:gdLst>
              <a:ahLst/>
              <a:cxnLst>
                <a:cxn ang="0">
                  <a:pos x="T0" y="T1"/>
                </a:cxn>
                <a:cxn ang="0">
                  <a:pos x="T2" y="T3"/>
                </a:cxn>
                <a:cxn ang="0">
                  <a:pos x="T4" y="T5"/>
                </a:cxn>
                <a:cxn ang="0">
                  <a:pos x="T6" y="T7"/>
                </a:cxn>
                <a:cxn ang="0">
                  <a:pos x="T8" y="T9"/>
                </a:cxn>
              </a:cxnLst>
              <a:rect l="0" t="0" r="r" b="b"/>
              <a:pathLst>
                <a:path w="150" h="150">
                  <a:moveTo>
                    <a:pt x="123" y="123"/>
                  </a:moveTo>
                  <a:cubicBezTo>
                    <a:pt x="150" y="96"/>
                    <a:pt x="150" y="53"/>
                    <a:pt x="123" y="26"/>
                  </a:cubicBezTo>
                  <a:cubicBezTo>
                    <a:pt x="96" y="0"/>
                    <a:pt x="53" y="0"/>
                    <a:pt x="26" y="26"/>
                  </a:cubicBezTo>
                  <a:cubicBezTo>
                    <a:pt x="0" y="53"/>
                    <a:pt x="0" y="96"/>
                    <a:pt x="26" y="123"/>
                  </a:cubicBezTo>
                  <a:cubicBezTo>
                    <a:pt x="53" y="150"/>
                    <a:pt x="96" y="150"/>
                    <a:pt x="123" y="1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71">
              <a:extLst>
                <a:ext uri="{FF2B5EF4-FFF2-40B4-BE49-F238E27FC236}">
                  <a16:creationId xmlns:a16="http://schemas.microsoft.com/office/drawing/2014/main" id="{62BC1613-D9DA-4F12-9849-1ED213949E0E}"/>
                </a:ext>
              </a:extLst>
            </p:cNvPr>
            <p:cNvSpPr>
              <a:spLocks/>
            </p:cNvSpPr>
            <p:nvPr/>
          </p:nvSpPr>
          <p:spPr bwMode="auto">
            <a:xfrm>
              <a:off x="7896226" y="2844687"/>
              <a:ext cx="63500" cy="65088"/>
            </a:xfrm>
            <a:custGeom>
              <a:avLst/>
              <a:gdLst>
                <a:gd name="T0" fmla="*/ 23 w 40"/>
                <a:gd name="T1" fmla="*/ 41 h 41"/>
                <a:gd name="T2" fmla="*/ 0 w 40"/>
                <a:gd name="T3" fmla="*/ 17 h 41"/>
                <a:gd name="T4" fmla="*/ 17 w 40"/>
                <a:gd name="T5" fmla="*/ 0 h 41"/>
                <a:gd name="T6" fmla="*/ 40 w 40"/>
                <a:gd name="T7" fmla="*/ 23 h 41"/>
                <a:gd name="T8" fmla="*/ 23 w 40"/>
                <a:gd name="T9" fmla="*/ 41 h 41"/>
              </a:gdLst>
              <a:ahLst/>
              <a:cxnLst>
                <a:cxn ang="0">
                  <a:pos x="T0" y="T1"/>
                </a:cxn>
                <a:cxn ang="0">
                  <a:pos x="T2" y="T3"/>
                </a:cxn>
                <a:cxn ang="0">
                  <a:pos x="T4" y="T5"/>
                </a:cxn>
                <a:cxn ang="0">
                  <a:pos x="T6" y="T7"/>
                </a:cxn>
                <a:cxn ang="0">
                  <a:pos x="T8" y="T9"/>
                </a:cxn>
              </a:cxnLst>
              <a:rect l="0" t="0" r="r" b="b"/>
              <a:pathLst>
                <a:path w="40" h="41">
                  <a:moveTo>
                    <a:pt x="23" y="41"/>
                  </a:moveTo>
                  <a:lnTo>
                    <a:pt x="0" y="17"/>
                  </a:lnTo>
                  <a:lnTo>
                    <a:pt x="17" y="0"/>
                  </a:lnTo>
                  <a:lnTo>
                    <a:pt x="40" y="23"/>
                  </a:lnTo>
                  <a:lnTo>
                    <a:pt x="23"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2">
              <a:extLst>
                <a:ext uri="{FF2B5EF4-FFF2-40B4-BE49-F238E27FC236}">
                  <a16:creationId xmlns:a16="http://schemas.microsoft.com/office/drawing/2014/main" id="{B806D350-1552-4508-A672-EC98AD1FEAD7}"/>
                </a:ext>
              </a:extLst>
            </p:cNvPr>
            <p:cNvSpPr>
              <a:spLocks/>
            </p:cNvSpPr>
            <p:nvPr/>
          </p:nvSpPr>
          <p:spPr bwMode="auto">
            <a:xfrm>
              <a:off x="7856539" y="2866912"/>
              <a:ext cx="82550" cy="80963"/>
            </a:xfrm>
            <a:custGeom>
              <a:avLst/>
              <a:gdLst>
                <a:gd name="T0" fmla="*/ 30 w 52"/>
                <a:gd name="T1" fmla="*/ 51 h 51"/>
                <a:gd name="T2" fmla="*/ 0 w 52"/>
                <a:gd name="T3" fmla="*/ 20 h 51"/>
                <a:gd name="T4" fmla="*/ 21 w 52"/>
                <a:gd name="T5" fmla="*/ 0 h 51"/>
                <a:gd name="T6" fmla="*/ 52 w 52"/>
                <a:gd name="T7" fmla="*/ 30 h 51"/>
                <a:gd name="T8" fmla="*/ 30 w 52"/>
                <a:gd name="T9" fmla="*/ 51 h 51"/>
              </a:gdLst>
              <a:ahLst/>
              <a:cxnLst>
                <a:cxn ang="0">
                  <a:pos x="T0" y="T1"/>
                </a:cxn>
                <a:cxn ang="0">
                  <a:pos x="T2" y="T3"/>
                </a:cxn>
                <a:cxn ang="0">
                  <a:pos x="T4" y="T5"/>
                </a:cxn>
                <a:cxn ang="0">
                  <a:pos x="T6" y="T7"/>
                </a:cxn>
                <a:cxn ang="0">
                  <a:pos x="T8" y="T9"/>
                </a:cxn>
              </a:cxnLst>
              <a:rect l="0" t="0" r="r" b="b"/>
              <a:pathLst>
                <a:path w="52" h="51">
                  <a:moveTo>
                    <a:pt x="30" y="51"/>
                  </a:moveTo>
                  <a:lnTo>
                    <a:pt x="0" y="20"/>
                  </a:lnTo>
                  <a:lnTo>
                    <a:pt x="21" y="0"/>
                  </a:lnTo>
                  <a:lnTo>
                    <a:pt x="52" y="30"/>
                  </a:lnTo>
                  <a:lnTo>
                    <a:pt x="30" y="5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73">
              <a:extLst>
                <a:ext uri="{FF2B5EF4-FFF2-40B4-BE49-F238E27FC236}">
                  <a16:creationId xmlns:a16="http://schemas.microsoft.com/office/drawing/2014/main" id="{9A8297DB-80CE-4960-B68F-E055A52C7279}"/>
                </a:ext>
              </a:extLst>
            </p:cNvPr>
            <p:cNvSpPr>
              <a:spLocks/>
            </p:cNvSpPr>
            <p:nvPr/>
          </p:nvSpPr>
          <p:spPr bwMode="auto">
            <a:xfrm>
              <a:off x="8074026" y="2649425"/>
              <a:ext cx="79375" cy="79375"/>
            </a:xfrm>
            <a:custGeom>
              <a:avLst/>
              <a:gdLst>
                <a:gd name="T0" fmla="*/ 31 w 41"/>
                <a:gd name="T1" fmla="*/ 39 h 41"/>
                <a:gd name="T2" fmla="*/ 30 w 41"/>
                <a:gd name="T3" fmla="*/ 37 h 41"/>
                <a:gd name="T4" fmla="*/ 20 w 41"/>
                <a:gd name="T5" fmla="*/ 21 h 41"/>
                <a:gd name="T6" fmla="*/ 4 w 41"/>
                <a:gd name="T7" fmla="*/ 11 h 41"/>
                <a:gd name="T8" fmla="*/ 0 w 41"/>
                <a:gd name="T9" fmla="*/ 4 h 41"/>
                <a:gd name="T10" fmla="*/ 7 w 41"/>
                <a:gd name="T11" fmla="*/ 1 h 41"/>
                <a:gd name="T12" fmla="*/ 27 w 41"/>
                <a:gd name="T13" fmla="*/ 13 h 41"/>
                <a:gd name="T14" fmla="*/ 40 w 41"/>
                <a:gd name="T15" fmla="*/ 34 h 41"/>
                <a:gd name="T16" fmla="*/ 36 w 41"/>
                <a:gd name="T17" fmla="*/ 41 h 41"/>
                <a:gd name="T18" fmla="*/ 31 w 41"/>
                <a:gd name="T1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31" y="39"/>
                  </a:moveTo>
                  <a:cubicBezTo>
                    <a:pt x="30" y="39"/>
                    <a:pt x="30" y="38"/>
                    <a:pt x="30" y="37"/>
                  </a:cubicBezTo>
                  <a:cubicBezTo>
                    <a:pt x="28" y="31"/>
                    <a:pt x="25" y="25"/>
                    <a:pt x="20" y="21"/>
                  </a:cubicBezTo>
                  <a:cubicBezTo>
                    <a:pt x="15" y="16"/>
                    <a:pt x="10" y="13"/>
                    <a:pt x="4" y="11"/>
                  </a:cubicBezTo>
                  <a:cubicBezTo>
                    <a:pt x="1" y="10"/>
                    <a:pt x="0" y="7"/>
                    <a:pt x="0" y="4"/>
                  </a:cubicBezTo>
                  <a:cubicBezTo>
                    <a:pt x="1" y="2"/>
                    <a:pt x="4" y="0"/>
                    <a:pt x="7" y="1"/>
                  </a:cubicBezTo>
                  <a:cubicBezTo>
                    <a:pt x="15" y="3"/>
                    <a:pt x="22" y="7"/>
                    <a:pt x="27" y="13"/>
                  </a:cubicBezTo>
                  <a:cubicBezTo>
                    <a:pt x="33" y="19"/>
                    <a:pt x="37" y="26"/>
                    <a:pt x="40" y="34"/>
                  </a:cubicBezTo>
                  <a:cubicBezTo>
                    <a:pt x="41" y="37"/>
                    <a:pt x="39" y="40"/>
                    <a:pt x="36" y="41"/>
                  </a:cubicBezTo>
                  <a:cubicBezTo>
                    <a:pt x="34" y="41"/>
                    <a:pt x="32" y="40"/>
                    <a:pt x="31"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4">
              <a:extLst>
                <a:ext uri="{FF2B5EF4-FFF2-40B4-BE49-F238E27FC236}">
                  <a16:creationId xmlns:a16="http://schemas.microsoft.com/office/drawing/2014/main" id="{35BDD8D5-E846-4D5C-942F-9F33E885DDDA}"/>
                </a:ext>
              </a:extLst>
            </p:cNvPr>
            <p:cNvSpPr>
              <a:spLocks/>
            </p:cNvSpPr>
            <p:nvPr/>
          </p:nvSpPr>
          <p:spPr bwMode="auto">
            <a:xfrm>
              <a:off x="7739064" y="2898662"/>
              <a:ext cx="165100" cy="163513"/>
            </a:xfrm>
            <a:custGeom>
              <a:avLst/>
              <a:gdLst>
                <a:gd name="T0" fmla="*/ 79 w 86"/>
                <a:gd name="T1" fmla="*/ 18 h 84"/>
                <a:gd name="T2" fmla="*/ 68 w 86"/>
                <a:gd name="T3" fmla="*/ 7 h 84"/>
                <a:gd name="T4" fmla="*/ 61 w 86"/>
                <a:gd name="T5" fmla="*/ 0 h 84"/>
                <a:gd name="T6" fmla="*/ 54 w 86"/>
                <a:gd name="T7" fmla="*/ 7 h 84"/>
                <a:gd name="T8" fmla="*/ 7 w 86"/>
                <a:gd name="T9" fmla="*/ 55 h 84"/>
                <a:gd name="T10" fmla="*/ 0 w 86"/>
                <a:gd name="T11" fmla="*/ 62 h 84"/>
                <a:gd name="T12" fmla="*/ 7 w 86"/>
                <a:gd name="T13" fmla="*/ 69 h 84"/>
                <a:gd name="T14" fmla="*/ 12 w 86"/>
                <a:gd name="T15" fmla="*/ 74 h 84"/>
                <a:gd name="T16" fmla="*/ 18 w 86"/>
                <a:gd name="T17" fmla="*/ 80 h 84"/>
                <a:gd name="T18" fmla="*/ 32 w 86"/>
                <a:gd name="T19" fmla="*/ 80 h 84"/>
                <a:gd name="T20" fmla="*/ 76 w 86"/>
                <a:gd name="T21" fmla="*/ 36 h 84"/>
                <a:gd name="T22" fmla="*/ 79 w 86"/>
                <a:gd name="T23" fmla="*/ 33 h 84"/>
                <a:gd name="T24" fmla="*/ 86 w 86"/>
                <a:gd name="T25" fmla="*/ 25 h 84"/>
                <a:gd name="T26" fmla="*/ 79 w 86"/>
                <a:gd name="T2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84">
                  <a:moveTo>
                    <a:pt x="79" y="18"/>
                  </a:moveTo>
                  <a:cubicBezTo>
                    <a:pt x="68" y="7"/>
                    <a:pt x="68" y="7"/>
                    <a:pt x="68" y="7"/>
                  </a:cubicBezTo>
                  <a:cubicBezTo>
                    <a:pt x="61" y="0"/>
                    <a:pt x="61" y="0"/>
                    <a:pt x="61" y="0"/>
                  </a:cubicBezTo>
                  <a:cubicBezTo>
                    <a:pt x="54" y="7"/>
                    <a:pt x="54" y="7"/>
                    <a:pt x="54" y="7"/>
                  </a:cubicBezTo>
                  <a:cubicBezTo>
                    <a:pt x="7" y="55"/>
                    <a:pt x="7" y="55"/>
                    <a:pt x="7" y="55"/>
                  </a:cubicBezTo>
                  <a:cubicBezTo>
                    <a:pt x="0" y="62"/>
                    <a:pt x="0" y="62"/>
                    <a:pt x="0" y="62"/>
                  </a:cubicBezTo>
                  <a:cubicBezTo>
                    <a:pt x="7" y="69"/>
                    <a:pt x="7" y="69"/>
                    <a:pt x="7" y="69"/>
                  </a:cubicBezTo>
                  <a:cubicBezTo>
                    <a:pt x="12" y="74"/>
                    <a:pt x="12" y="74"/>
                    <a:pt x="12" y="74"/>
                  </a:cubicBezTo>
                  <a:cubicBezTo>
                    <a:pt x="18" y="80"/>
                    <a:pt x="18" y="80"/>
                    <a:pt x="18" y="80"/>
                  </a:cubicBezTo>
                  <a:cubicBezTo>
                    <a:pt x="22" y="84"/>
                    <a:pt x="28" y="84"/>
                    <a:pt x="32" y="80"/>
                  </a:cubicBezTo>
                  <a:cubicBezTo>
                    <a:pt x="76" y="36"/>
                    <a:pt x="76" y="36"/>
                    <a:pt x="76" y="36"/>
                  </a:cubicBezTo>
                  <a:cubicBezTo>
                    <a:pt x="79" y="33"/>
                    <a:pt x="79" y="33"/>
                    <a:pt x="79" y="33"/>
                  </a:cubicBezTo>
                  <a:cubicBezTo>
                    <a:pt x="86" y="25"/>
                    <a:pt x="86" y="25"/>
                    <a:pt x="86" y="25"/>
                  </a:cubicBezTo>
                  <a:lnTo>
                    <a:pt x="79" y="1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54179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949906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Ranges and indices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0412677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p:txBody>
      </p:sp>
    </p:spTree>
    <p:extLst>
      <p:ext uri="{BB962C8B-B14F-4D97-AF65-F5344CB8AC3E}">
        <p14:creationId xmlns:p14="http://schemas.microsoft.com/office/powerpoint/2010/main" val="4658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9B35FB1-1FB8-445A-996D-13D81F74AFCD}"/>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Default interface members</a:t>
            </a:r>
          </a:p>
        </p:txBody>
      </p:sp>
      <p:sp>
        <p:nvSpPr>
          <p:cNvPr id="7" name="Freeform 37">
            <a:extLst>
              <a:ext uri="{FF2B5EF4-FFF2-40B4-BE49-F238E27FC236}">
                <a16:creationId xmlns:a16="http://schemas.microsoft.com/office/drawing/2014/main" id="{FA32CDF6-9229-498F-9C95-7CD7D9713843}"/>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F7D66442-688A-4D97-B022-A1F489CF26B7}"/>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F8309E8-2A88-4D6D-A7D2-C6894E003F5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Freeform 5">
            <a:extLst>
              <a:ext uri="{FF2B5EF4-FFF2-40B4-BE49-F238E27FC236}">
                <a16:creationId xmlns:a16="http://schemas.microsoft.com/office/drawing/2014/main" id="{E7E38C3E-435B-4B56-8484-AA921D43D05A}"/>
              </a:ext>
            </a:extLst>
          </p:cNvPr>
          <p:cNvSpPr>
            <a:spLocks/>
          </p:cNvSpPr>
          <p:nvPr/>
        </p:nvSpPr>
        <p:spPr bwMode="auto">
          <a:xfrm>
            <a:off x="7505514" y="4010318"/>
            <a:ext cx="909408" cy="881607"/>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114969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common interface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pic>
        <p:nvPicPr>
          <p:cNvPr id="3" name="Obraz 2">
            <a:extLst>
              <a:ext uri="{FF2B5EF4-FFF2-40B4-BE49-F238E27FC236}">
                <a16:creationId xmlns:a16="http://schemas.microsoft.com/office/drawing/2014/main" id="{9DB7FE30-CC95-4707-9F8A-3B72E9682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4"/>
          </a:xfrm>
          <a:prstGeom prst="rect">
            <a:avLst/>
          </a:prstGeom>
        </p:spPr>
      </p:pic>
    </p:spTree>
    <p:extLst>
      <p:ext uri="{BB962C8B-B14F-4D97-AF65-F5344CB8AC3E}">
        <p14:creationId xmlns:p14="http://schemas.microsoft.com/office/powerpoint/2010/main" val="10159574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pic>
        <p:nvPicPr>
          <p:cNvPr id="8" name="Obraz 7">
            <a:extLst>
              <a:ext uri="{FF2B5EF4-FFF2-40B4-BE49-F238E27FC236}">
                <a16:creationId xmlns:a16="http://schemas.microsoft.com/office/drawing/2014/main" id="{8F1B79AF-EB22-42B3-B2E8-DF45671B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1843365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Common interface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pic>
        <p:nvPicPr>
          <p:cNvPr id="8" name="Obraz 7">
            <a:extLst>
              <a:ext uri="{FF2B5EF4-FFF2-40B4-BE49-F238E27FC236}">
                <a16:creationId xmlns:a16="http://schemas.microsoft.com/office/drawing/2014/main" id="{09371CE1-7F01-4FB4-9012-6B6F69D2B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823710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abstract classes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pic>
        <p:nvPicPr>
          <p:cNvPr id="9" name="Obraz 8">
            <a:extLst>
              <a:ext uri="{FF2B5EF4-FFF2-40B4-BE49-F238E27FC236}">
                <a16:creationId xmlns:a16="http://schemas.microsoft.com/office/drawing/2014/main" id="{90188368-9F24-4608-A08F-E3A112C20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9265767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pic>
        <p:nvPicPr>
          <p:cNvPr id="9" name="Obraz 8">
            <a:extLst>
              <a:ext uri="{FF2B5EF4-FFF2-40B4-BE49-F238E27FC236}">
                <a16:creationId xmlns:a16="http://schemas.microsoft.com/office/drawing/2014/main" id="{666B0149-2FF4-44CA-99E6-56C7FB75C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425553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1">
            <a:extLst>
              <a:ext uri="{FF2B5EF4-FFF2-40B4-BE49-F238E27FC236}">
                <a16:creationId xmlns:a16="http://schemas.microsoft.com/office/drawing/2014/main" id="{7E1DB1B3-6FDA-4208-8CC6-7B1F957EA7A7}"/>
              </a:ext>
            </a:extLst>
          </p:cNvPr>
          <p:cNvSpPr/>
          <p:nvPr/>
        </p:nvSpPr>
        <p:spPr>
          <a:xfrm>
            <a:off x="6816080" y="3212976"/>
            <a:ext cx="4952937" cy="23042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686B1A0C-9322-4D76-BB83-7A8A8ECFCCB1}"/>
              </a:ext>
            </a:extLst>
          </p:cNvPr>
          <p:cNvSpPr>
            <a:spLocks noGrp="1"/>
          </p:cNvSpPr>
          <p:nvPr>
            <p:ph type="title"/>
          </p:nvPr>
        </p:nvSpPr>
        <p:spPr/>
        <p:txBody>
          <a:bodyPr/>
          <a:lstStyle/>
          <a:p>
            <a:r>
              <a:rPr lang="en-US" dirty="0"/>
              <a:t>Example</a:t>
            </a:r>
          </a:p>
        </p:txBody>
      </p:sp>
      <p:sp>
        <p:nvSpPr>
          <p:cNvPr id="6" name="Symbol zastępczy tekstu 5">
            <a:extLst>
              <a:ext uri="{FF2B5EF4-FFF2-40B4-BE49-F238E27FC236}">
                <a16:creationId xmlns:a16="http://schemas.microsoft.com/office/drawing/2014/main" id="{D0017915-E3ED-44DF-BD6C-6E81E9AEF129}"/>
              </a:ext>
            </a:extLst>
          </p:cNvPr>
          <p:cNvSpPr>
            <a:spLocks noGrp="1"/>
          </p:cNvSpPr>
          <p:nvPr>
            <p:ph type="body" sz="quarter" idx="11"/>
          </p:nvPr>
        </p:nvSpPr>
        <p:spPr/>
        <p:txBody>
          <a:bodyPr/>
          <a:lstStyle/>
          <a:p>
            <a:r>
              <a:rPr lang="en-US" dirty="0"/>
              <a:t>C# 7.1 Hello Word</a:t>
            </a:r>
          </a:p>
        </p:txBody>
      </p:sp>
      <p:sp>
        <p:nvSpPr>
          <p:cNvPr id="7" name="Symbol zastępczy tekstu 6">
            <a:extLst>
              <a:ext uri="{FF2B5EF4-FFF2-40B4-BE49-F238E27FC236}">
                <a16:creationId xmlns:a16="http://schemas.microsoft.com/office/drawing/2014/main" id="{89BB6366-E520-4FED-B09F-14DE42F6FFBC}"/>
              </a:ext>
            </a:extLst>
          </p:cNvPr>
          <p:cNvSpPr>
            <a:spLocks noGrp="1"/>
          </p:cNvSpPr>
          <p:nvPr>
            <p:ph type="body" sz="quarter" idx="12"/>
          </p:nvPr>
        </p:nvSpPr>
        <p:spPr/>
        <p:txBody>
          <a:bodyPr/>
          <a:lstStyle/>
          <a:p>
            <a:r>
              <a:rPr lang="en-US" dirty="0"/>
              <a:t>4</a:t>
            </a:r>
          </a:p>
        </p:txBody>
      </p:sp>
      <p:sp>
        <p:nvSpPr>
          <p:cNvPr id="8" name="Rectangle 61">
            <a:extLst>
              <a:ext uri="{FF2B5EF4-FFF2-40B4-BE49-F238E27FC236}">
                <a16:creationId xmlns:a16="http://schemas.microsoft.com/office/drawing/2014/main" id="{1B2D0436-71E5-4FF4-9444-5B9605D3B802}"/>
              </a:ext>
            </a:extLst>
          </p:cNvPr>
          <p:cNvSpPr/>
          <p:nvPr/>
        </p:nvSpPr>
        <p:spPr>
          <a:xfrm>
            <a:off x="422983" y="1988840"/>
            <a:ext cx="11504363" cy="8640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AF0E1DA8-453E-4A22-A83E-C28DD7753D35}"/>
              </a:ext>
            </a:extLst>
          </p:cNvPr>
          <p:cNvSpPr>
            <a:spLocks/>
          </p:cNvSpPr>
          <p:nvPr/>
        </p:nvSpPr>
        <p:spPr bwMode="auto">
          <a:xfrm>
            <a:off x="47328" y="1774148"/>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pic>
        <p:nvPicPr>
          <p:cNvPr id="14" name="Obraz 13">
            <a:extLst>
              <a:ext uri="{FF2B5EF4-FFF2-40B4-BE49-F238E27FC236}">
                <a16:creationId xmlns:a16="http://schemas.microsoft.com/office/drawing/2014/main" id="{1C787B6D-BFD0-4B69-9FCA-1B67C2373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00" y="2107599"/>
            <a:ext cx="9896117" cy="641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oup 592">
            <a:extLst>
              <a:ext uri="{FF2B5EF4-FFF2-40B4-BE49-F238E27FC236}">
                <a16:creationId xmlns:a16="http://schemas.microsoft.com/office/drawing/2014/main" id="{516645C2-AB3B-4410-BE42-B5FCEC2BECA2}"/>
              </a:ext>
            </a:extLst>
          </p:cNvPr>
          <p:cNvGrpSpPr>
            <a:grpSpLocks noChangeAspect="1"/>
          </p:cNvGrpSpPr>
          <p:nvPr/>
        </p:nvGrpSpPr>
        <p:grpSpPr>
          <a:xfrm>
            <a:off x="323949" y="2144858"/>
            <a:ext cx="777520" cy="604156"/>
            <a:chOff x="7737475" y="4821240"/>
            <a:chExt cx="469900" cy="365126"/>
          </a:xfrm>
        </p:grpSpPr>
        <p:sp>
          <p:nvSpPr>
            <p:cNvPr id="16" name="Freeform 165">
              <a:extLst>
                <a:ext uri="{FF2B5EF4-FFF2-40B4-BE49-F238E27FC236}">
                  <a16:creationId xmlns:a16="http://schemas.microsoft.com/office/drawing/2014/main" id="{01CD4B74-C0FA-42A0-A17C-A7ACF7B6013F}"/>
                </a:ext>
              </a:extLst>
            </p:cNvPr>
            <p:cNvSpPr>
              <a:spLocks noEditPoints="1"/>
            </p:cNvSpPr>
            <p:nvPr/>
          </p:nvSpPr>
          <p:spPr bwMode="auto">
            <a:xfrm>
              <a:off x="8016875" y="5030791"/>
              <a:ext cx="150812" cy="155575"/>
            </a:xfrm>
            <a:custGeom>
              <a:avLst/>
              <a:gdLst>
                <a:gd name="T0" fmla="*/ 74 w 79"/>
                <a:gd name="T1" fmla="*/ 45 h 80"/>
                <a:gd name="T2" fmla="*/ 72 w 79"/>
                <a:gd name="T3" fmla="*/ 37 h 80"/>
                <a:gd name="T4" fmla="*/ 77 w 79"/>
                <a:gd name="T5" fmla="*/ 33 h 80"/>
                <a:gd name="T6" fmla="*/ 75 w 79"/>
                <a:gd name="T7" fmla="*/ 20 h 80"/>
                <a:gd name="T8" fmla="*/ 68 w 79"/>
                <a:gd name="T9" fmla="*/ 19 h 80"/>
                <a:gd name="T10" fmla="*/ 60 w 79"/>
                <a:gd name="T11" fmla="*/ 15 h 80"/>
                <a:gd name="T12" fmla="*/ 61 w 79"/>
                <a:gd name="T13" fmla="*/ 9 h 80"/>
                <a:gd name="T14" fmla="*/ 50 w 79"/>
                <a:gd name="T15" fmla="*/ 1 h 80"/>
                <a:gd name="T16" fmla="*/ 45 w 79"/>
                <a:gd name="T17" fmla="*/ 5 h 80"/>
                <a:gd name="T18" fmla="*/ 37 w 79"/>
                <a:gd name="T19" fmla="*/ 8 h 80"/>
                <a:gd name="T20" fmla="*/ 32 w 79"/>
                <a:gd name="T21" fmla="*/ 3 h 80"/>
                <a:gd name="T22" fmla="*/ 19 w 79"/>
                <a:gd name="T23" fmla="*/ 5 h 80"/>
                <a:gd name="T24" fmla="*/ 19 w 79"/>
                <a:gd name="T25" fmla="*/ 12 h 80"/>
                <a:gd name="T26" fmla="*/ 14 w 79"/>
                <a:gd name="T27" fmla="*/ 19 h 80"/>
                <a:gd name="T28" fmla="*/ 8 w 79"/>
                <a:gd name="T29" fmla="*/ 19 h 80"/>
                <a:gd name="T30" fmla="*/ 0 w 79"/>
                <a:gd name="T31" fmla="*/ 30 h 80"/>
                <a:gd name="T32" fmla="*/ 5 w 79"/>
                <a:gd name="T33" fmla="*/ 35 h 80"/>
                <a:gd name="T34" fmla="*/ 7 w 79"/>
                <a:gd name="T35" fmla="*/ 43 h 80"/>
                <a:gd name="T36" fmla="*/ 2 w 79"/>
                <a:gd name="T37" fmla="*/ 48 h 80"/>
                <a:gd name="T38" fmla="*/ 4 w 79"/>
                <a:gd name="T39" fmla="*/ 61 h 80"/>
                <a:gd name="T40" fmla="*/ 12 w 79"/>
                <a:gd name="T41" fmla="*/ 61 h 80"/>
                <a:gd name="T42" fmla="*/ 19 w 79"/>
                <a:gd name="T43" fmla="*/ 65 h 80"/>
                <a:gd name="T44" fmla="*/ 18 w 79"/>
                <a:gd name="T45" fmla="*/ 72 h 80"/>
                <a:gd name="T46" fmla="*/ 29 w 79"/>
                <a:gd name="T47" fmla="*/ 79 h 80"/>
                <a:gd name="T48" fmla="*/ 35 w 79"/>
                <a:gd name="T49" fmla="*/ 75 h 80"/>
                <a:gd name="T50" fmla="*/ 42 w 79"/>
                <a:gd name="T51" fmla="*/ 73 h 80"/>
                <a:gd name="T52" fmla="*/ 47 w 79"/>
                <a:gd name="T53" fmla="*/ 77 h 80"/>
                <a:gd name="T54" fmla="*/ 60 w 79"/>
                <a:gd name="T55" fmla="*/ 75 h 80"/>
                <a:gd name="T56" fmla="*/ 60 w 79"/>
                <a:gd name="T57" fmla="*/ 68 h 80"/>
                <a:gd name="T58" fmla="*/ 65 w 79"/>
                <a:gd name="T59" fmla="*/ 61 h 80"/>
                <a:gd name="T60" fmla="*/ 71 w 79"/>
                <a:gd name="T61" fmla="*/ 61 h 80"/>
                <a:gd name="T62" fmla="*/ 79 w 79"/>
                <a:gd name="T63" fmla="*/ 51 h 80"/>
                <a:gd name="T64" fmla="*/ 61 w 79"/>
                <a:gd name="T65" fmla="*/ 49 h 80"/>
                <a:gd name="T66" fmla="*/ 18 w 79"/>
                <a:gd name="T67" fmla="*/ 32 h 80"/>
                <a:gd name="T68" fmla="*/ 61 w 79"/>
                <a:gd name="T69"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0">
                  <a:moveTo>
                    <a:pt x="77" y="46"/>
                  </a:moveTo>
                  <a:cubicBezTo>
                    <a:pt x="74" y="45"/>
                    <a:pt x="74" y="45"/>
                    <a:pt x="74" y="45"/>
                  </a:cubicBezTo>
                  <a:cubicBezTo>
                    <a:pt x="73" y="45"/>
                    <a:pt x="72" y="43"/>
                    <a:pt x="72" y="42"/>
                  </a:cubicBezTo>
                  <a:cubicBezTo>
                    <a:pt x="72" y="40"/>
                    <a:pt x="72" y="39"/>
                    <a:pt x="72" y="37"/>
                  </a:cubicBezTo>
                  <a:cubicBezTo>
                    <a:pt x="72" y="36"/>
                    <a:pt x="73" y="34"/>
                    <a:pt x="74" y="34"/>
                  </a:cubicBezTo>
                  <a:cubicBezTo>
                    <a:pt x="77" y="33"/>
                    <a:pt x="77" y="33"/>
                    <a:pt x="77" y="33"/>
                  </a:cubicBezTo>
                  <a:cubicBezTo>
                    <a:pt x="78" y="32"/>
                    <a:pt x="79" y="30"/>
                    <a:pt x="78" y="29"/>
                  </a:cubicBezTo>
                  <a:cubicBezTo>
                    <a:pt x="75" y="20"/>
                    <a:pt x="75" y="20"/>
                    <a:pt x="75" y="20"/>
                  </a:cubicBezTo>
                  <a:cubicBezTo>
                    <a:pt x="74" y="18"/>
                    <a:pt x="72" y="17"/>
                    <a:pt x="70" y="18"/>
                  </a:cubicBezTo>
                  <a:cubicBezTo>
                    <a:pt x="68" y="19"/>
                    <a:pt x="68" y="19"/>
                    <a:pt x="68" y="19"/>
                  </a:cubicBezTo>
                  <a:cubicBezTo>
                    <a:pt x="66" y="20"/>
                    <a:pt x="65" y="19"/>
                    <a:pt x="64" y="18"/>
                  </a:cubicBezTo>
                  <a:cubicBezTo>
                    <a:pt x="63" y="17"/>
                    <a:pt x="62" y="16"/>
                    <a:pt x="60" y="15"/>
                  </a:cubicBezTo>
                  <a:cubicBezTo>
                    <a:pt x="59" y="14"/>
                    <a:pt x="59" y="13"/>
                    <a:pt x="60" y="11"/>
                  </a:cubicBezTo>
                  <a:cubicBezTo>
                    <a:pt x="61" y="9"/>
                    <a:pt x="61" y="9"/>
                    <a:pt x="61" y="9"/>
                  </a:cubicBezTo>
                  <a:cubicBezTo>
                    <a:pt x="61" y="7"/>
                    <a:pt x="60" y="5"/>
                    <a:pt x="59" y="4"/>
                  </a:cubicBezTo>
                  <a:cubicBezTo>
                    <a:pt x="50" y="1"/>
                    <a:pt x="50" y="1"/>
                    <a:pt x="50" y="1"/>
                  </a:cubicBezTo>
                  <a:cubicBezTo>
                    <a:pt x="48" y="0"/>
                    <a:pt x="46" y="1"/>
                    <a:pt x="46" y="3"/>
                  </a:cubicBezTo>
                  <a:cubicBezTo>
                    <a:pt x="45" y="5"/>
                    <a:pt x="45" y="5"/>
                    <a:pt x="45" y="5"/>
                  </a:cubicBezTo>
                  <a:cubicBezTo>
                    <a:pt x="44" y="7"/>
                    <a:pt x="43" y="8"/>
                    <a:pt x="41" y="8"/>
                  </a:cubicBezTo>
                  <a:cubicBezTo>
                    <a:pt x="40" y="7"/>
                    <a:pt x="38" y="7"/>
                    <a:pt x="37" y="8"/>
                  </a:cubicBezTo>
                  <a:cubicBezTo>
                    <a:pt x="35" y="8"/>
                    <a:pt x="34" y="7"/>
                    <a:pt x="33" y="6"/>
                  </a:cubicBezTo>
                  <a:cubicBezTo>
                    <a:pt x="32" y="3"/>
                    <a:pt x="32" y="3"/>
                    <a:pt x="32" y="3"/>
                  </a:cubicBezTo>
                  <a:cubicBezTo>
                    <a:pt x="31" y="1"/>
                    <a:pt x="30" y="1"/>
                    <a:pt x="28" y="1"/>
                  </a:cubicBezTo>
                  <a:cubicBezTo>
                    <a:pt x="19" y="5"/>
                    <a:pt x="19" y="5"/>
                    <a:pt x="19" y="5"/>
                  </a:cubicBezTo>
                  <a:cubicBezTo>
                    <a:pt x="17" y="6"/>
                    <a:pt x="17" y="8"/>
                    <a:pt x="17" y="9"/>
                  </a:cubicBezTo>
                  <a:cubicBezTo>
                    <a:pt x="19" y="12"/>
                    <a:pt x="19" y="12"/>
                    <a:pt x="19" y="12"/>
                  </a:cubicBezTo>
                  <a:cubicBezTo>
                    <a:pt x="19" y="13"/>
                    <a:pt x="19" y="15"/>
                    <a:pt x="18" y="16"/>
                  </a:cubicBezTo>
                  <a:cubicBezTo>
                    <a:pt x="17" y="17"/>
                    <a:pt x="16" y="18"/>
                    <a:pt x="14" y="19"/>
                  </a:cubicBezTo>
                  <a:cubicBezTo>
                    <a:pt x="14" y="20"/>
                    <a:pt x="12" y="21"/>
                    <a:pt x="11" y="20"/>
                  </a:cubicBezTo>
                  <a:cubicBezTo>
                    <a:pt x="8" y="19"/>
                    <a:pt x="8" y="19"/>
                    <a:pt x="8" y="19"/>
                  </a:cubicBezTo>
                  <a:cubicBezTo>
                    <a:pt x="6" y="18"/>
                    <a:pt x="4" y="19"/>
                    <a:pt x="4" y="21"/>
                  </a:cubicBezTo>
                  <a:cubicBezTo>
                    <a:pt x="0" y="30"/>
                    <a:pt x="0" y="30"/>
                    <a:pt x="0" y="30"/>
                  </a:cubicBezTo>
                  <a:cubicBezTo>
                    <a:pt x="0" y="31"/>
                    <a:pt x="0" y="33"/>
                    <a:pt x="2" y="34"/>
                  </a:cubicBezTo>
                  <a:cubicBezTo>
                    <a:pt x="5" y="35"/>
                    <a:pt x="5" y="35"/>
                    <a:pt x="5" y="35"/>
                  </a:cubicBezTo>
                  <a:cubicBezTo>
                    <a:pt x="6" y="36"/>
                    <a:pt x="7" y="37"/>
                    <a:pt x="7" y="38"/>
                  </a:cubicBezTo>
                  <a:cubicBezTo>
                    <a:pt x="7" y="40"/>
                    <a:pt x="7" y="42"/>
                    <a:pt x="7" y="43"/>
                  </a:cubicBezTo>
                  <a:cubicBezTo>
                    <a:pt x="7" y="44"/>
                    <a:pt x="6" y="46"/>
                    <a:pt x="5" y="46"/>
                  </a:cubicBezTo>
                  <a:cubicBezTo>
                    <a:pt x="2" y="48"/>
                    <a:pt x="2" y="48"/>
                    <a:pt x="2" y="48"/>
                  </a:cubicBezTo>
                  <a:cubicBezTo>
                    <a:pt x="1" y="48"/>
                    <a:pt x="0" y="50"/>
                    <a:pt x="1" y="52"/>
                  </a:cubicBezTo>
                  <a:cubicBezTo>
                    <a:pt x="4" y="61"/>
                    <a:pt x="4" y="61"/>
                    <a:pt x="4" y="61"/>
                  </a:cubicBezTo>
                  <a:cubicBezTo>
                    <a:pt x="5" y="62"/>
                    <a:pt x="7" y="63"/>
                    <a:pt x="9" y="62"/>
                  </a:cubicBezTo>
                  <a:cubicBezTo>
                    <a:pt x="12" y="61"/>
                    <a:pt x="12" y="61"/>
                    <a:pt x="12" y="61"/>
                  </a:cubicBezTo>
                  <a:cubicBezTo>
                    <a:pt x="13" y="60"/>
                    <a:pt x="14" y="61"/>
                    <a:pt x="15" y="62"/>
                  </a:cubicBezTo>
                  <a:cubicBezTo>
                    <a:pt x="16" y="63"/>
                    <a:pt x="17" y="64"/>
                    <a:pt x="19" y="65"/>
                  </a:cubicBezTo>
                  <a:cubicBezTo>
                    <a:pt x="20" y="66"/>
                    <a:pt x="20" y="68"/>
                    <a:pt x="20" y="69"/>
                  </a:cubicBezTo>
                  <a:cubicBezTo>
                    <a:pt x="18" y="72"/>
                    <a:pt x="18" y="72"/>
                    <a:pt x="18" y="72"/>
                  </a:cubicBezTo>
                  <a:cubicBezTo>
                    <a:pt x="18" y="73"/>
                    <a:pt x="19" y="75"/>
                    <a:pt x="20" y="76"/>
                  </a:cubicBezTo>
                  <a:cubicBezTo>
                    <a:pt x="29" y="79"/>
                    <a:pt x="29" y="79"/>
                    <a:pt x="29" y="79"/>
                  </a:cubicBezTo>
                  <a:cubicBezTo>
                    <a:pt x="31" y="80"/>
                    <a:pt x="33" y="79"/>
                    <a:pt x="33" y="78"/>
                  </a:cubicBezTo>
                  <a:cubicBezTo>
                    <a:pt x="35" y="75"/>
                    <a:pt x="35" y="75"/>
                    <a:pt x="35" y="75"/>
                  </a:cubicBezTo>
                  <a:cubicBezTo>
                    <a:pt x="35" y="73"/>
                    <a:pt x="36" y="73"/>
                    <a:pt x="38" y="73"/>
                  </a:cubicBezTo>
                  <a:cubicBezTo>
                    <a:pt x="39" y="73"/>
                    <a:pt x="41" y="73"/>
                    <a:pt x="42" y="73"/>
                  </a:cubicBezTo>
                  <a:cubicBezTo>
                    <a:pt x="44" y="73"/>
                    <a:pt x="45" y="73"/>
                    <a:pt x="46" y="75"/>
                  </a:cubicBezTo>
                  <a:cubicBezTo>
                    <a:pt x="47" y="77"/>
                    <a:pt x="47" y="77"/>
                    <a:pt x="47" y="77"/>
                  </a:cubicBezTo>
                  <a:cubicBezTo>
                    <a:pt x="48" y="79"/>
                    <a:pt x="50" y="80"/>
                    <a:pt x="51" y="79"/>
                  </a:cubicBezTo>
                  <a:cubicBezTo>
                    <a:pt x="60" y="75"/>
                    <a:pt x="60" y="75"/>
                    <a:pt x="60" y="75"/>
                  </a:cubicBezTo>
                  <a:cubicBezTo>
                    <a:pt x="62" y="74"/>
                    <a:pt x="62" y="73"/>
                    <a:pt x="62" y="71"/>
                  </a:cubicBezTo>
                  <a:cubicBezTo>
                    <a:pt x="60" y="68"/>
                    <a:pt x="60" y="68"/>
                    <a:pt x="60" y="68"/>
                  </a:cubicBezTo>
                  <a:cubicBezTo>
                    <a:pt x="60" y="67"/>
                    <a:pt x="60" y="65"/>
                    <a:pt x="61" y="64"/>
                  </a:cubicBezTo>
                  <a:cubicBezTo>
                    <a:pt x="62" y="63"/>
                    <a:pt x="64" y="62"/>
                    <a:pt x="65" y="61"/>
                  </a:cubicBezTo>
                  <a:cubicBezTo>
                    <a:pt x="65" y="60"/>
                    <a:pt x="67" y="60"/>
                    <a:pt x="68" y="60"/>
                  </a:cubicBezTo>
                  <a:cubicBezTo>
                    <a:pt x="71" y="61"/>
                    <a:pt x="71" y="61"/>
                    <a:pt x="71" y="61"/>
                  </a:cubicBezTo>
                  <a:cubicBezTo>
                    <a:pt x="73" y="62"/>
                    <a:pt x="75" y="61"/>
                    <a:pt x="75" y="59"/>
                  </a:cubicBezTo>
                  <a:cubicBezTo>
                    <a:pt x="79" y="51"/>
                    <a:pt x="79" y="51"/>
                    <a:pt x="79" y="51"/>
                  </a:cubicBezTo>
                  <a:cubicBezTo>
                    <a:pt x="79" y="49"/>
                    <a:pt x="79" y="47"/>
                    <a:pt x="77" y="46"/>
                  </a:cubicBezTo>
                  <a:close/>
                  <a:moveTo>
                    <a:pt x="61" y="49"/>
                  </a:moveTo>
                  <a:cubicBezTo>
                    <a:pt x="56" y="60"/>
                    <a:pt x="43" y="66"/>
                    <a:pt x="31" y="61"/>
                  </a:cubicBezTo>
                  <a:cubicBezTo>
                    <a:pt x="19" y="57"/>
                    <a:pt x="14" y="43"/>
                    <a:pt x="18" y="32"/>
                  </a:cubicBezTo>
                  <a:cubicBezTo>
                    <a:pt x="23" y="20"/>
                    <a:pt x="36" y="14"/>
                    <a:pt x="48" y="19"/>
                  </a:cubicBezTo>
                  <a:cubicBezTo>
                    <a:pt x="60" y="23"/>
                    <a:pt x="65" y="37"/>
                    <a:pt x="61" y="49"/>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6">
              <a:extLst>
                <a:ext uri="{FF2B5EF4-FFF2-40B4-BE49-F238E27FC236}">
                  <a16:creationId xmlns:a16="http://schemas.microsoft.com/office/drawing/2014/main" id="{88646C8B-CE66-447C-B009-86857790500A}"/>
                </a:ext>
              </a:extLst>
            </p:cNvPr>
            <p:cNvSpPr>
              <a:spLocks/>
            </p:cNvSpPr>
            <p:nvPr/>
          </p:nvSpPr>
          <p:spPr bwMode="auto">
            <a:xfrm>
              <a:off x="8070850" y="5086353"/>
              <a:ext cx="44450" cy="44450"/>
            </a:xfrm>
            <a:custGeom>
              <a:avLst/>
              <a:gdLst>
                <a:gd name="T0" fmla="*/ 21 w 23"/>
                <a:gd name="T1" fmla="*/ 15 h 23"/>
                <a:gd name="T2" fmla="*/ 8 w 23"/>
                <a:gd name="T3" fmla="*/ 21 h 23"/>
                <a:gd name="T4" fmla="*/ 2 w 23"/>
                <a:gd name="T5" fmla="*/ 7 h 23"/>
                <a:gd name="T6" fmla="*/ 15 w 23"/>
                <a:gd name="T7" fmla="*/ 2 h 23"/>
                <a:gd name="T8" fmla="*/ 21 w 23"/>
                <a:gd name="T9" fmla="*/ 15 h 23"/>
              </a:gdLst>
              <a:ahLst/>
              <a:cxnLst>
                <a:cxn ang="0">
                  <a:pos x="T0" y="T1"/>
                </a:cxn>
                <a:cxn ang="0">
                  <a:pos x="T2" y="T3"/>
                </a:cxn>
                <a:cxn ang="0">
                  <a:pos x="T4" y="T5"/>
                </a:cxn>
                <a:cxn ang="0">
                  <a:pos x="T6" y="T7"/>
                </a:cxn>
                <a:cxn ang="0">
                  <a:pos x="T8" y="T9"/>
                </a:cxn>
              </a:cxnLst>
              <a:rect l="0" t="0" r="r" b="b"/>
              <a:pathLst>
                <a:path w="23" h="23">
                  <a:moveTo>
                    <a:pt x="21" y="15"/>
                  </a:moveTo>
                  <a:cubicBezTo>
                    <a:pt x="19" y="20"/>
                    <a:pt x="13" y="23"/>
                    <a:pt x="8" y="21"/>
                  </a:cubicBezTo>
                  <a:cubicBezTo>
                    <a:pt x="3" y="18"/>
                    <a:pt x="0" y="13"/>
                    <a:pt x="2" y="7"/>
                  </a:cubicBezTo>
                  <a:cubicBezTo>
                    <a:pt x="4" y="2"/>
                    <a:pt x="10" y="0"/>
                    <a:pt x="15" y="2"/>
                  </a:cubicBezTo>
                  <a:cubicBezTo>
                    <a:pt x="20" y="4"/>
                    <a:pt x="23" y="10"/>
                    <a:pt x="21" y="15"/>
                  </a:cubicBezTo>
                  <a:close/>
                </a:path>
              </a:pathLst>
            </a:custGeom>
            <a:solidFill>
              <a:srgbClr val="CC29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7">
              <a:extLst>
                <a:ext uri="{FF2B5EF4-FFF2-40B4-BE49-F238E27FC236}">
                  <a16:creationId xmlns:a16="http://schemas.microsoft.com/office/drawing/2014/main" id="{DA97F114-D01F-47B6-A978-E15625107EEA}"/>
                </a:ext>
              </a:extLst>
            </p:cNvPr>
            <p:cNvSpPr>
              <a:spLocks noEditPoints="1"/>
            </p:cNvSpPr>
            <p:nvPr/>
          </p:nvSpPr>
          <p:spPr bwMode="auto">
            <a:xfrm>
              <a:off x="8010525" y="4821240"/>
              <a:ext cx="196850" cy="198438"/>
            </a:xfrm>
            <a:custGeom>
              <a:avLst/>
              <a:gdLst>
                <a:gd name="T0" fmla="*/ 95 w 102"/>
                <a:gd name="T1" fmla="*/ 58 h 102"/>
                <a:gd name="T2" fmla="*/ 93 w 102"/>
                <a:gd name="T3" fmla="*/ 47 h 102"/>
                <a:gd name="T4" fmla="*/ 99 w 102"/>
                <a:gd name="T5" fmla="*/ 42 h 102"/>
                <a:gd name="T6" fmla="*/ 96 w 102"/>
                <a:gd name="T7" fmla="*/ 25 h 102"/>
                <a:gd name="T8" fmla="*/ 87 w 102"/>
                <a:gd name="T9" fmla="*/ 24 h 102"/>
                <a:gd name="T10" fmla="*/ 78 w 102"/>
                <a:gd name="T11" fmla="*/ 19 h 102"/>
                <a:gd name="T12" fmla="*/ 78 w 102"/>
                <a:gd name="T13" fmla="*/ 11 h 102"/>
                <a:gd name="T14" fmla="*/ 64 w 102"/>
                <a:gd name="T15" fmla="*/ 1 h 102"/>
                <a:gd name="T16" fmla="*/ 58 w 102"/>
                <a:gd name="T17" fmla="*/ 7 h 102"/>
                <a:gd name="T18" fmla="*/ 47 w 102"/>
                <a:gd name="T19" fmla="*/ 10 h 102"/>
                <a:gd name="T20" fmla="*/ 42 w 102"/>
                <a:gd name="T21" fmla="*/ 4 h 102"/>
                <a:gd name="T22" fmla="*/ 25 w 102"/>
                <a:gd name="T23" fmla="*/ 6 h 102"/>
                <a:gd name="T24" fmla="*/ 24 w 102"/>
                <a:gd name="T25" fmla="*/ 15 h 102"/>
                <a:gd name="T26" fmla="*/ 19 w 102"/>
                <a:gd name="T27" fmla="*/ 24 h 102"/>
                <a:gd name="T28" fmla="*/ 11 w 102"/>
                <a:gd name="T29" fmla="*/ 24 h 102"/>
                <a:gd name="T30" fmla="*/ 1 w 102"/>
                <a:gd name="T31" fmla="*/ 38 h 102"/>
                <a:gd name="T32" fmla="*/ 7 w 102"/>
                <a:gd name="T33" fmla="*/ 45 h 102"/>
                <a:gd name="T34" fmla="*/ 10 w 102"/>
                <a:gd name="T35" fmla="*/ 55 h 102"/>
                <a:gd name="T36" fmla="*/ 3 w 102"/>
                <a:gd name="T37" fmla="*/ 61 h 102"/>
                <a:gd name="T38" fmla="*/ 6 w 102"/>
                <a:gd name="T39" fmla="*/ 77 h 102"/>
                <a:gd name="T40" fmla="*/ 15 w 102"/>
                <a:gd name="T41" fmla="*/ 78 h 102"/>
                <a:gd name="T42" fmla="*/ 24 w 102"/>
                <a:gd name="T43" fmla="*/ 83 h 102"/>
                <a:gd name="T44" fmla="*/ 24 w 102"/>
                <a:gd name="T45" fmla="*/ 91 h 102"/>
                <a:gd name="T46" fmla="*/ 38 w 102"/>
                <a:gd name="T47" fmla="*/ 101 h 102"/>
                <a:gd name="T48" fmla="*/ 45 w 102"/>
                <a:gd name="T49" fmla="*/ 95 h 102"/>
                <a:gd name="T50" fmla="*/ 55 w 102"/>
                <a:gd name="T51" fmla="*/ 93 h 102"/>
                <a:gd name="T52" fmla="*/ 61 w 102"/>
                <a:gd name="T53" fmla="*/ 99 h 102"/>
                <a:gd name="T54" fmla="*/ 77 w 102"/>
                <a:gd name="T55" fmla="*/ 96 h 102"/>
                <a:gd name="T56" fmla="*/ 78 w 102"/>
                <a:gd name="T57" fmla="*/ 87 h 102"/>
                <a:gd name="T58" fmla="*/ 83 w 102"/>
                <a:gd name="T59" fmla="*/ 78 h 102"/>
                <a:gd name="T60" fmla="*/ 91 w 102"/>
                <a:gd name="T61" fmla="*/ 78 h 102"/>
                <a:gd name="T62" fmla="*/ 101 w 102"/>
                <a:gd name="T63" fmla="*/ 64 h 102"/>
                <a:gd name="T64" fmla="*/ 78 w 102"/>
                <a:gd name="T65" fmla="*/ 62 h 102"/>
                <a:gd name="T66" fmla="*/ 24 w 102"/>
                <a:gd name="T67" fmla="*/ 40 h 102"/>
                <a:gd name="T68" fmla="*/ 78 w 102"/>
                <a:gd name="T69"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99" y="59"/>
                  </a:moveTo>
                  <a:cubicBezTo>
                    <a:pt x="95" y="58"/>
                    <a:pt x="95" y="58"/>
                    <a:pt x="95" y="58"/>
                  </a:cubicBezTo>
                  <a:cubicBezTo>
                    <a:pt x="94" y="57"/>
                    <a:pt x="93" y="55"/>
                    <a:pt x="93" y="54"/>
                  </a:cubicBezTo>
                  <a:cubicBezTo>
                    <a:pt x="93" y="51"/>
                    <a:pt x="93" y="49"/>
                    <a:pt x="93" y="47"/>
                  </a:cubicBezTo>
                  <a:cubicBezTo>
                    <a:pt x="92" y="46"/>
                    <a:pt x="93" y="44"/>
                    <a:pt x="95" y="43"/>
                  </a:cubicBezTo>
                  <a:cubicBezTo>
                    <a:pt x="99" y="42"/>
                    <a:pt x="99" y="42"/>
                    <a:pt x="99" y="42"/>
                  </a:cubicBezTo>
                  <a:cubicBezTo>
                    <a:pt x="101" y="41"/>
                    <a:pt x="102" y="38"/>
                    <a:pt x="101" y="36"/>
                  </a:cubicBezTo>
                  <a:cubicBezTo>
                    <a:pt x="96" y="25"/>
                    <a:pt x="96" y="25"/>
                    <a:pt x="96" y="25"/>
                  </a:cubicBezTo>
                  <a:cubicBezTo>
                    <a:pt x="95" y="23"/>
                    <a:pt x="92" y="22"/>
                    <a:pt x="90" y="23"/>
                  </a:cubicBezTo>
                  <a:cubicBezTo>
                    <a:pt x="87" y="24"/>
                    <a:pt x="87" y="24"/>
                    <a:pt x="87" y="24"/>
                  </a:cubicBezTo>
                  <a:cubicBezTo>
                    <a:pt x="85" y="25"/>
                    <a:pt x="83" y="25"/>
                    <a:pt x="82" y="23"/>
                  </a:cubicBezTo>
                  <a:cubicBezTo>
                    <a:pt x="81" y="22"/>
                    <a:pt x="79" y="20"/>
                    <a:pt x="78" y="19"/>
                  </a:cubicBezTo>
                  <a:cubicBezTo>
                    <a:pt x="76" y="18"/>
                    <a:pt x="76" y="16"/>
                    <a:pt x="77" y="14"/>
                  </a:cubicBezTo>
                  <a:cubicBezTo>
                    <a:pt x="78" y="11"/>
                    <a:pt x="78" y="11"/>
                    <a:pt x="78" y="11"/>
                  </a:cubicBezTo>
                  <a:cubicBezTo>
                    <a:pt x="79" y="9"/>
                    <a:pt x="78" y="6"/>
                    <a:pt x="76" y="5"/>
                  </a:cubicBezTo>
                  <a:cubicBezTo>
                    <a:pt x="64" y="1"/>
                    <a:pt x="64" y="1"/>
                    <a:pt x="64" y="1"/>
                  </a:cubicBezTo>
                  <a:cubicBezTo>
                    <a:pt x="62" y="0"/>
                    <a:pt x="60" y="1"/>
                    <a:pt x="59" y="3"/>
                  </a:cubicBezTo>
                  <a:cubicBezTo>
                    <a:pt x="58" y="7"/>
                    <a:pt x="58" y="7"/>
                    <a:pt x="58" y="7"/>
                  </a:cubicBezTo>
                  <a:cubicBezTo>
                    <a:pt x="57" y="9"/>
                    <a:pt x="55" y="10"/>
                    <a:pt x="53" y="9"/>
                  </a:cubicBezTo>
                  <a:cubicBezTo>
                    <a:pt x="51" y="9"/>
                    <a:pt x="49" y="9"/>
                    <a:pt x="47" y="10"/>
                  </a:cubicBezTo>
                  <a:cubicBezTo>
                    <a:pt x="46" y="10"/>
                    <a:pt x="44" y="9"/>
                    <a:pt x="43" y="7"/>
                  </a:cubicBezTo>
                  <a:cubicBezTo>
                    <a:pt x="42" y="4"/>
                    <a:pt x="42" y="4"/>
                    <a:pt x="42" y="4"/>
                  </a:cubicBezTo>
                  <a:cubicBezTo>
                    <a:pt x="41" y="1"/>
                    <a:pt x="38" y="1"/>
                    <a:pt x="36" y="1"/>
                  </a:cubicBezTo>
                  <a:cubicBezTo>
                    <a:pt x="25" y="6"/>
                    <a:pt x="25" y="6"/>
                    <a:pt x="25" y="6"/>
                  </a:cubicBezTo>
                  <a:cubicBezTo>
                    <a:pt x="23" y="7"/>
                    <a:pt x="22" y="10"/>
                    <a:pt x="23" y="12"/>
                  </a:cubicBezTo>
                  <a:cubicBezTo>
                    <a:pt x="24" y="15"/>
                    <a:pt x="24" y="15"/>
                    <a:pt x="24" y="15"/>
                  </a:cubicBezTo>
                  <a:cubicBezTo>
                    <a:pt x="25" y="17"/>
                    <a:pt x="25" y="19"/>
                    <a:pt x="23" y="20"/>
                  </a:cubicBezTo>
                  <a:cubicBezTo>
                    <a:pt x="22" y="21"/>
                    <a:pt x="20" y="23"/>
                    <a:pt x="19" y="24"/>
                  </a:cubicBezTo>
                  <a:cubicBezTo>
                    <a:pt x="18" y="26"/>
                    <a:pt x="16" y="26"/>
                    <a:pt x="14" y="26"/>
                  </a:cubicBezTo>
                  <a:cubicBezTo>
                    <a:pt x="11" y="24"/>
                    <a:pt x="11" y="24"/>
                    <a:pt x="11" y="24"/>
                  </a:cubicBezTo>
                  <a:cubicBezTo>
                    <a:pt x="9" y="23"/>
                    <a:pt x="6" y="24"/>
                    <a:pt x="5" y="27"/>
                  </a:cubicBezTo>
                  <a:cubicBezTo>
                    <a:pt x="1" y="38"/>
                    <a:pt x="1" y="38"/>
                    <a:pt x="1" y="38"/>
                  </a:cubicBezTo>
                  <a:cubicBezTo>
                    <a:pt x="0" y="40"/>
                    <a:pt x="1" y="43"/>
                    <a:pt x="3" y="43"/>
                  </a:cubicBezTo>
                  <a:cubicBezTo>
                    <a:pt x="7" y="45"/>
                    <a:pt x="7" y="45"/>
                    <a:pt x="7" y="45"/>
                  </a:cubicBezTo>
                  <a:cubicBezTo>
                    <a:pt x="8" y="45"/>
                    <a:pt x="9" y="47"/>
                    <a:pt x="9" y="49"/>
                  </a:cubicBezTo>
                  <a:cubicBezTo>
                    <a:pt x="9" y="51"/>
                    <a:pt x="9" y="53"/>
                    <a:pt x="10" y="55"/>
                  </a:cubicBezTo>
                  <a:cubicBezTo>
                    <a:pt x="10" y="57"/>
                    <a:pt x="9" y="58"/>
                    <a:pt x="7" y="59"/>
                  </a:cubicBezTo>
                  <a:cubicBezTo>
                    <a:pt x="3" y="61"/>
                    <a:pt x="3" y="61"/>
                    <a:pt x="3" y="61"/>
                  </a:cubicBezTo>
                  <a:cubicBezTo>
                    <a:pt x="1" y="62"/>
                    <a:pt x="0" y="64"/>
                    <a:pt x="1" y="66"/>
                  </a:cubicBezTo>
                  <a:cubicBezTo>
                    <a:pt x="6" y="77"/>
                    <a:pt x="6" y="77"/>
                    <a:pt x="6" y="77"/>
                  </a:cubicBezTo>
                  <a:cubicBezTo>
                    <a:pt x="7" y="79"/>
                    <a:pt x="9" y="80"/>
                    <a:pt x="12" y="79"/>
                  </a:cubicBezTo>
                  <a:cubicBezTo>
                    <a:pt x="15" y="78"/>
                    <a:pt x="15" y="78"/>
                    <a:pt x="15" y="78"/>
                  </a:cubicBezTo>
                  <a:cubicBezTo>
                    <a:pt x="17" y="77"/>
                    <a:pt x="19" y="78"/>
                    <a:pt x="20" y="79"/>
                  </a:cubicBezTo>
                  <a:cubicBezTo>
                    <a:pt x="21" y="80"/>
                    <a:pt x="23" y="82"/>
                    <a:pt x="24" y="83"/>
                  </a:cubicBezTo>
                  <a:cubicBezTo>
                    <a:pt x="26" y="84"/>
                    <a:pt x="26" y="86"/>
                    <a:pt x="26" y="88"/>
                  </a:cubicBezTo>
                  <a:cubicBezTo>
                    <a:pt x="24" y="91"/>
                    <a:pt x="24" y="91"/>
                    <a:pt x="24" y="91"/>
                  </a:cubicBezTo>
                  <a:cubicBezTo>
                    <a:pt x="23" y="94"/>
                    <a:pt x="24" y="96"/>
                    <a:pt x="26" y="97"/>
                  </a:cubicBezTo>
                  <a:cubicBezTo>
                    <a:pt x="38" y="101"/>
                    <a:pt x="38" y="101"/>
                    <a:pt x="38" y="101"/>
                  </a:cubicBezTo>
                  <a:cubicBezTo>
                    <a:pt x="40" y="102"/>
                    <a:pt x="42" y="101"/>
                    <a:pt x="43" y="99"/>
                  </a:cubicBezTo>
                  <a:cubicBezTo>
                    <a:pt x="45" y="95"/>
                    <a:pt x="45" y="95"/>
                    <a:pt x="45" y="95"/>
                  </a:cubicBezTo>
                  <a:cubicBezTo>
                    <a:pt x="45" y="94"/>
                    <a:pt x="47" y="93"/>
                    <a:pt x="49" y="93"/>
                  </a:cubicBezTo>
                  <a:cubicBezTo>
                    <a:pt x="51" y="93"/>
                    <a:pt x="53" y="93"/>
                    <a:pt x="55" y="93"/>
                  </a:cubicBezTo>
                  <a:cubicBezTo>
                    <a:pt x="57" y="93"/>
                    <a:pt x="58" y="94"/>
                    <a:pt x="59" y="95"/>
                  </a:cubicBezTo>
                  <a:cubicBezTo>
                    <a:pt x="61" y="99"/>
                    <a:pt x="61" y="99"/>
                    <a:pt x="61" y="99"/>
                  </a:cubicBezTo>
                  <a:cubicBezTo>
                    <a:pt x="61" y="101"/>
                    <a:pt x="64" y="102"/>
                    <a:pt x="66" y="101"/>
                  </a:cubicBezTo>
                  <a:cubicBezTo>
                    <a:pt x="77" y="96"/>
                    <a:pt x="77" y="96"/>
                    <a:pt x="77" y="96"/>
                  </a:cubicBezTo>
                  <a:cubicBezTo>
                    <a:pt x="79" y="95"/>
                    <a:pt x="80" y="93"/>
                    <a:pt x="79" y="91"/>
                  </a:cubicBezTo>
                  <a:cubicBezTo>
                    <a:pt x="78" y="87"/>
                    <a:pt x="78" y="87"/>
                    <a:pt x="78" y="87"/>
                  </a:cubicBezTo>
                  <a:cubicBezTo>
                    <a:pt x="77" y="85"/>
                    <a:pt x="78" y="83"/>
                    <a:pt x="79" y="82"/>
                  </a:cubicBezTo>
                  <a:cubicBezTo>
                    <a:pt x="80" y="81"/>
                    <a:pt x="82" y="80"/>
                    <a:pt x="83" y="78"/>
                  </a:cubicBezTo>
                  <a:cubicBezTo>
                    <a:pt x="84" y="77"/>
                    <a:pt x="86" y="76"/>
                    <a:pt x="88" y="77"/>
                  </a:cubicBezTo>
                  <a:cubicBezTo>
                    <a:pt x="91" y="78"/>
                    <a:pt x="91" y="78"/>
                    <a:pt x="91" y="78"/>
                  </a:cubicBezTo>
                  <a:cubicBezTo>
                    <a:pt x="93" y="79"/>
                    <a:pt x="96" y="78"/>
                    <a:pt x="97" y="76"/>
                  </a:cubicBezTo>
                  <a:cubicBezTo>
                    <a:pt x="101" y="64"/>
                    <a:pt x="101" y="64"/>
                    <a:pt x="101" y="64"/>
                  </a:cubicBezTo>
                  <a:cubicBezTo>
                    <a:pt x="102" y="62"/>
                    <a:pt x="101" y="60"/>
                    <a:pt x="99" y="59"/>
                  </a:cubicBezTo>
                  <a:close/>
                  <a:moveTo>
                    <a:pt x="78" y="62"/>
                  </a:moveTo>
                  <a:cubicBezTo>
                    <a:pt x="72" y="77"/>
                    <a:pt x="55" y="84"/>
                    <a:pt x="40" y="78"/>
                  </a:cubicBezTo>
                  <a:cubicBezTo>
                    <a:pt x="25" y="72"/>
                    <a:pt x="18" y="55"/>
                    <a:pt x="24" y="40"/>
                  </a:cubicBezTo>
                  <a:cubicBezTo>
                    <a:pt x="30" y="25"/>
                    <a:pt x="47" y="18"/>
                    <a:pt x="62" y="24"/>
                  </a:cubicBezTo>
                  <a:cubicBezTo>
                    <a:pt x="77" y="30"/>
                    <a:pt x="84" y="47"/>
                    <a:pt x="78" y="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8">
              <a:extLst>
                <a:ext uri="{FF2B5EF4-FFF2-40B4-BE49-F238E27FC236}">
                  <a16:creationId xmlns:a16="http://schemas.microsoft.com/office/drawing/2014/main" id="{B3E64CE4-C807-42A7-A738-4F000FB8D696}"/>
                </a:ext>
              </a:extLst>
            </p:cNvPr>
            <p:cNvSpPr>
              <a:spLocks/>
            </p:cNvSpPr>
            <p:nvPr/>
          </p:nvSpPr>
          <p:spPr bwMode="auto">
            <a:xfrm>
              <a:off x="8080375" y="4891090"/>
              <a:ext cx="57150" cy="58738"/>
            </a:xfrm>
            <a:custGeom>
              <a:avLst/>
              <a:gdLst>
                <a:gd name="T0" fmla="*/ 27 w 30"/>
                <a:gd name="T1" fmla="*/ 20 h 30"/>
                <a:gd name="T2" fmla="*/ 10 w 30"/>
                <a:gd name="T3" fmla="*/ 27 h 30"/>
                <a:gd name="T4" fmla="*/ 3 w 30"/>
                <a:gd name="T5" fmla="*/ 10 h 30"/>
                <a:gd name="T6" fmla="*/ 20 w 30"/>
                <a:gd name="T7" fmla="*/ 3 h 30"/>
                <a:gd name="T8" fmla="*/ 27 w 30"/>
                <a:gd name="T9" fmla="*/ 20 h 30"/>
              </a:gdLst>
              <a:ahLst/>
              <a:cxnLst>
                <a:cxn ang="0">
                  <a:pos x="T0" y="T1"/>
                </a:cxn>
                <a:cxn ang="0">
                  <a:pos x="T2" y="T3"/>
                </a:cxn>
                <a:cxn ang="0">
                  <a:pos x="T4" y="T5"/>
                </a:cxn>
                <a:cxn ang="0">
                  <a:pos x="T6" y="T7"/>
                </a:cxn>
                <a:cxn ang="0">
                  <a:pos x="T8" y="T9"/>
                </a:cxn>
              </a:cxnLst>
              <a:rect l="0" t="0" r="r" b="b"/>
              <a:pathLst>
                <a:path w="30" h="30">
                  <a:moveTo>
                    <a:pt x="27" y="20"/>
                  </a:moveTo>
                  <a:cubicBezTo>
                    <a:pt x="24" y="27"/>
                    <a:pt x="17" y="30"/>
                    <a:pt x="10" y="27"/>
                  </a:cubicBezTo>
                  <a:cubicBezTo>
                    <a:pt x="4" y="25"/>
                    <a:pt x="0" y="17"/>
                    <a:pt x="3" y="10"/>
                  </a:cubicBezTo>
                  <a:cubicBezTo>
                    <a:pt x="6" y="4"/>
                    <a:pt x="13" y="0"/>
                    <a:pt x="20" y="3"/>
                  </a:cubicBezTo>
                  <a:cubicBezTo>
                    <a:pt x="26" y="6"/>
                    <a:pt x="30" y="13"/>
                    <a:pt x="27"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9">
              <a:extLst>
                <a:ext uri="{FF2B5EF4-FFF2-40B4-BE49-F238E27FC236}">
                  <a16:creationId xmlns:a16="http://schemas.microsoft.com/office/drawing/2014/main" id="{A17067DE-140C-4E3D-AA52-08D863C3621B}"/>
                </a:ext>
              </a:extLst>
            </p:cNvPr>
            <p:cNvSpPr>
              <a:spLocks noEditPoints="1"/>
            </p:cNvSpPr>
            <p:nvPr/>
          </p:nvSpPr>
          <p:spPr bwMode="auto">
            <a:xfrm>
              <a:off x="7737475" y="4859340"/>
              <a:ext cx="295275" cy="301625"/>
            </a:xfrm>
            <a:custGeom>
              <a:avLst/>
              <a:gdLst>
                <a:gd name="T0" fmla="*/ 141 w 153"/>
                <a:gd name="T1" fmla="*/ 62 h 156"/>
                <a:gd name="T2" fmla="*/ 132 w 153"/>
                <a:gd name="T3" fmla="*/ 49 h 156"/>
                <a:gd name="T4" fmla="*/ 137 w 153"/>
                <a:gd name="T5" fmla="*/ 38 h 156"/>
                <a:gd name="T6" fmla="*/ 124 w 153"/>
                <a:gd name="T7" fmla="*/ 16 h 156"/>
                <a:gd name="T8" fmla="*/ 111 w 153"/>
                <a:gd name="T9" fmla="*/ 20 h 156"/>
                <a:gd name="T10" fmla="*/ 96 w 153"/>
                <a:gd name="T11" fmla="*/ 18 h 156"/>
                <a:gd name="T12" fmla="*/ 92 w 153"/>
                <a:gd name="T13" fmla="*/ 6 h 156"/>
                <a:gd name="T14" fmla="*/ 67 w 153"/>
                <a:gd name="T15" fmla="*/ 0 h 156"/>
                <a:gd name="T16" fmla="*/ 61 w 153"/>
                <a:gd name="T17" fmla="*/ 12 h 156"/>
                <a:gd name="T18" fmla="*/ 49 w 153"/>
                <a:gd name="T19" fmla="*/ 21 h 156"/>
                <a:gd name="T20" fmla="*/ 37 w 153"/>
                <a:gd name="T21" fmla="*/ 16 h 156"/>
                <a:gd name="T22" fmla="*/ 16 w 153"/>
                <a:gd name="T23" fmla="*/ 29 h 156"/>
                <a:gd name="T24" fmla="*/ 20 w 153"/>
                <a:gd name="T25" fmla="*/ 42 h 156"/>
                <a:gd name="T26" fmla="*/ 18 w 153"/>
                <a:gd name="T27" fmla="*/ 58 h 156"/>
                <a:gd name="T28" fmla="*/ 6 w 153"/>
                <a:gd name="T29" fmla="*/ 62 h 156"/>
                <a:gd name="T30" fmla="*/ 0 w 153"/>
                <a:gd name="T31" fmla="*/ 87 h 156"/>
                <a:gd name="T32" fmla="*/ 12 w 153"/>
                <a:gd name="T33" fmla="*/ 93 h 156"/>
                <a:gd name="T34" fmla="*/ 21 w 153"/>
                <a:gd name="T35" fmla="*/ 106 h 156"/>
                <a:gd name="T36" fmla="*/ 16 w 153"/>
                <a:gd name="T37" fmla="*/ 118 h 156"/>
                <a:gd name="T38" fmla="*/ 29 w 153"/>
                <a:gd name="T39" fmla="*/ 140 h 156"/>
                <a:gd name="T40" fmla="*/ 42 w 153"/>
                <a:gd name="T41" fmla="*/ 135 h 156"/>
                <a:gd name="T42" fmla="*/ 57 w 153"/>
                <a:gd name="T43" fmla="*/ 138 h 156"/>
                <a:gd name="T44" fmla="*/ 61 w 153"/>
                <a:gd name="T45" fmla="*/ 150 h 156"/>
                <a:gd name="T46" fmla="*/ 86 w 153"/>
                <a:gd name="T47" fmla="*/ 156 h 156"/>
                <a:gd name="T48" fmla="*/ 92 w 153"/>
                <a:gd name="T49" fmla="*/ 144 h 156"/>
                <a:gd name="T50" fmla="*/ 104 w 153"/>
                <a:gd name="T51" fmla="*/ 134 h 156"/>
                <a:gd name="T52" fmla="*/ 115 w 153"/>
                <a:gd name="T53" fmla="*/ 139 h 156"/>
                <a:gd name="T54" fmla="*/ 137 w 153"/>
                <a:gd name="T55" fmla="*/ 126 h 156"/>
                <a:gd name="T56" fmla="*/ 133 w 153"/>
                <a:gd name="T57" fmla="*/ 113 h 156"/>
                <a:gd name="T58" fmla="*/ 135 w 153"/>
                <a:gd name="T59" fmla="*/ 98 h 156"/>
                <a:gd name="T60" fmla="*/ 147 w 153"/>
                <a:gd name="T61" fmla="*/ 93 h 156"/>
                <a:gd name="T62" fmla="*/ 153 w 153"/>
                <a:gd name="T63" fmla="*/ 69 h 156"/>
                <a:gd name="T64" fmla="*/ 76 w 153"/>
                <a:gd name="T65" fmla="*/ 126 h 156"/>
                <a:gd name="T66" fmla="*/ 76 w 153"/>
                <a:gd name="T67" fmla="*/ 29 h 156"/>
                <a:gd name="T68" fmla="*/ 76 w 153"/>
                <a:gd name="T69" fmla="*/ 12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156">
                  <a:moveTo>
                    <a:pt x="147" y="62"/>
                  </a:moveTo>
                  <a:cubicBezTo>
                    <a:pt x="141" y="62"/>
                    <a:pt x="141" y="62"/>
                    <a:pt x="141" y="62"/>
                  </a:cubicBezTo>
                  <a:cubicBezTo>
                    <a:pt x="138" y="62"/>
                    <a:pt x="136" y="61"/>
                    <a:pt x="135" y="58"/>
                  </a:cubicBezTo>
                  <a:cubicBezTo>
                    <a:pt x="134" y="55"/>
                    <a:pt x="133" y="52"/>
                    <a:pt x="132" y="49"/>
                  </a:cubicBezTo>
                  <a:cubicBezTo>
                    <a:pt x="131" y="47"/>
                    <a:pt x="131" y="44"/>
                    <a:pt x="133" y="42"/>
                  </a:cubicBezTo>
                  <a:cubicBezTo>
                    <a:pt x="137" y="38"/>
                    <a:pt x="137" y="38"/>
                    <a:pt x="137" y="38"/>
                  </a:cubicBezTo>
                  <a:cubicBezTo>
                    <a:pt x="139" y="36"/>
                    <a:pt x="139" y="32"/>
                    <a:pt x="137" y="29"/>
                  </a:cubicBezTo>
                  <a:cubicBezTo>
                    <a:pt x="124" y="16"/>
                    <a:pt x="124" y="16"/>
                    <a:pt x="124" y="16"/>
                  </a:cubicBezTo>
                  <a:cubicBezTo>
                    <a:pt x="122" y="14"/>
                    <a:pt x="118" y="14"/>
                    <a:pt x="115" y="16"/>
                  </a:cubicBezTo>
                  <a:cubicBezTo>
                    <a:pt x="111" y="20"/>
                    <a:pt x="111" y="20"/>
                    <a:pt x="111" y="20"/>
                  </a:cubicBezTo>
                  <a:cubicBezTo>
                    <a:pt x="110" y="22"/>
                    <a:pt x="107" y="23"/>
                    <a:pt x="104" y="21"/>
                  </a:cubicBezTo>
                  <a:cubicBezTo>
                    <a:pt x="102" y="20"/>
                    <a:pt x="99" y="19"/>
                    <a:pt x="96" y="18"/>
                  </a:cubicBezTo>
                  <a:cubicBezTo>
                    <a:pt x="93" y="17"/>
                    <a:pt x="92" y="15"/>
                    <a:pt x="92" y="12"/>
                  </a:cubicBezTo>
                  <a:cubicBezTo>
                    <a:pt x="92" y="6"/>
                    <a:pt x="92" y="6"/>
                    <a:pt x="92" y="6"/>
                  </a:cubicBezTo>
                  <a:cubicBezTo>
                    <a:pt x="92" y="3"/>
                    <a:pt x="89" y="0"/>
                    <a:pt x="86" y="0"/>
                  </a:cubicBezTo>
                  <a:cubicBezTo>
                    <a:pt x="67" y="0"/>
                    <a:pt x="67" y="0"/>
                    <a:pt x="67" y="0"/>
                  </a:cubicBezTo>
                  <a:cubicBezTo>
                    <a:pt x="64" y="0"/>
                    <a:pt x="61" y="3"/>
                    <a:pt x="61" y="6"/>
                  </a:cubicBezTo>
                  <a:cubicBezTo>
                    <a:pt x="61" y="12"/>
                    <a:pt x="61" y="12"/>
                    <a:pt x="61" y="12"/>
                  </a:cubicBezTo>
                  <a:cubicBezTo>
                    <a:pt x="61" y="15"/>
                    <a:pt x="59" y="17"/>
                    <a:pt x="57" y="18"/>
                  </a:cubicBezTo>
                  <a:cubicBezTo>
                    <a:pt x="54" y="19"/>
                    <a:pt x="51" y="20"/>
                    <a:pt x="49" y="21"/>
                  </a:cubicBezTo>
                  <a:cubicBezTo>
                    <a:pt x="46" y="23"/>
                    <a:pt x="43" y="22"/>
                    <a:pt x="42" y="20"/>
                  </a:cubicBezTo>
                  <a:cubicBezTo>
                    <a:pt x="37" y="16"/>
                    <a:pt x="37" y="16"/>
                    <a:pt x="37" y="16"/>
                  </a:cubicBezTo>
                  <a:cubicBezTo>
                    <a:pt x="35" y="14"/>
                    <a:pt x="31" y="14"/>
                    <a:pt x="29" y="16"/>
                  </a:cubicBezTo>
                  <a:cubicBezTo>
                    <a:pt x="16" y="29"/>
                    <a:pt x="16" y="29"/>
                    <a:pt x="16" y="29"/>
                  </a:cubicBezTo>
                  <a:cubicBezTo>
                    <a:pt x="14" y="32"/>
                    <a:pt x="14" y="36"/>
                    <a:pt x="16" y="38"/>
                  </a:cubicBezTo>
                  <a:cubicBezTo>
                    <a:pt x="20" y="42"/>
                    <a:pt x="20" y="42"/>
                    <a:pt x="20" y="42"/>
                  </a:cubicBezTo>
                  <a:cubicBezTo>
                    <a:pt x="22" y="44"/>
                    <a:pt x="22" y="47"/>
                    <a:pt x="21" y="49"/>
                  </a:cubicBezTo>
                  <a:cubicBezTo>
                    <a:pt x="20" y="52"/>
                    <a:pt x="19" y="55"/>
                    <a:pt x="18" y="58"/>
                  </a:cubicBezTo>
                  <a:cubicBezTo>
                    <a:pt x="17" y="61"/>
                    <a:pt x="14" y="62"/>
                    <a:pt x="12" y="62"/>
                  </a:cubicBezTo>
                  <a:cubicBezTo>
                    <a:pt x="6" y="62"/>
                    <a:pt x="6" y="62"/>
                    <a:pt x="6" y="62"/>
                  </a:cubicBezTo>
                  <a:cubicBezTo>
                    <a:pt x="3" y="62"/>
                    <a:pt x="0" y="65"/>
                    <a:pt x="0" y="69"/>
                  </a:cubicBezTo>
                  <a:cubicBezTo>
                    <a:pt x="0" y="87"/>
                    <a:pt x="0" y="87"/>
                    <a:pt x="0" y="87"/>
                  </a:cubicBezTo>
                  <a:cubicBezTo>
                    <a:pt x="0" y="91"/>
                    <a:pt x="3" y="93"/>
                    <a:pt x="6" y="93"/>
                  </a:cubicBezTo>
                  <a:cubicBezTo>
                    <a:pt x="12" y="93"/>
                    <a:pt x="12" y="93"/>
                    <a:pt x="12" y="93"/>
                  </a:cubicBezTo>
                  <a:cubicBezTo>
                    <a:pt x="14" y="93"/>
                    <a:pt x="17" y="95"/>
                    <a:pt x="18" y="98"/>
                  </a:cubicBezTo>
                  <a:cubicBezTo>
                    <a:pt x="19" y="101"/>
                    <a:pt x="20" y="104"/>
                    <a:pt x="21" y="106"/>
                  </a:cubicBezTo>
                  <a:cubicBezTo>
                    <a:pt x="22" y="109"/>
                    <a:pt x="22" y="111"/>
                    <a:pt x="20" y="113"/>
                  </a:cubicBezTo>
                  <a:cubicBezTo>
                    <a:pt x="16" y="118"/>
                    <a:pt x="16" y="118"/>
                    <a:pt x="16" y="118"/>
                  </a:cubicBezTo>
                  <a:cubicBezTo>
                    <a:pt x="13" y="120"/>
                    <a:pt x="13" y="124"/>
                    <a:pt x="16" y="127"/>
                  </a:cubicBezTo>
                  <a:cubicBezTo>
                    <a:pt x="29" y="140"/>
                    <a:pt x="29" y="140"/>
                    <a:pt x="29" y="140"/>
                  </a:cubicBezTo>
                  <a:cubicBezTo>
                    <a:pt x="31" y="142"/>
                    <a:pt x="35" y="142"/>
                    <a:pt x="37" y="140"/>
                  </a:cubicBezTo>
                  <a:cubicBezTo>
                    <a:pt x="42" y="135"/>
                    <a:pt x="42" y="135"/>
                    <a:pt x="42" y="135"/>
                  </a:cubicBezTo>
                  <a:cubicBezTo>
                    <a:pt x="43" y="133"/>
                    <a:pt x="46" y="133"/>
                    <a:pt x="49" y="134"/>
                  </a:cubicBezTo>
                  <a:cubicBezTo>
                    <a:pt x="51" y="136"/>
                    <a:pt x="54" y="137"/>
                    <a:pt x="57" y="138"/>
                  </a:cubicBezTo>
                  <a:cubicBezTo>
                    <a:pt x="59" y="139"/>
                    <a:pt x="61" y="141"/>
                    <a:pt x="61" y="144"/>
                  </a:cubicBezTo>
                  <a:cubicBezTo>
                    <a:pt x="61" y="150"/>
                    <a:pt x="61" y="150"/>
                    <a:pt x="61" y="150"/>
                  </a:cubicBezTo>
                  <a:cubicBezTo>
                    <a:pt x="61" y="153"/>
                    <a:pt x="64" y="156"/>
                    <a:pt x="67" y="156"/>
                  </a:cubicBezTo>
                  <a:cubicBezTo>
                    <a:pt x="86" y="156"/>
                    <a:pt x="86" y="156"/>
                    <a:pt x="86" y="156"/>
                  </a:cubicBezTo>
                  <a:cubicBezTo>
                    <a:pt x="89" y="156"/>
                    <a:pt x="92" y="153"/>
                    <a:pt x="92" y="150"/>
                  </a:cubicBezTo>
                  <a:cubicBezTo>
                    <a:pt x="92" y="144"/>
                    <a:pt x="92" y="144"/>
                    <a:pt x="92" y="144"/>
                  </a:cubicBezTo>
                  <a:cubicBezTo>
                    <a:pt x="92" y="141"/>
                    <a:pt x="93" y="139"/>
                    <a:pt x="96" y="138"/>
                  </a:cubicBezTo>
                  <a:cubicBezTo>
                    <a:pt x="99" y="137"/>
                    <a:pt x="102" y="136"/>
                    <a:pt x="104" y="134"/>
                  </a:cubicBezTo>
                  <a:cubicBezTo>
                    <a:pt x="107" y="133"/>
                    <a:pt x="109" y="133"/>
                    <a:pt x="111" y="135"/>
                  </a:cubicBezTo>
                  <a:cubicBezTo>
                    <a:pt x="115" y="139"/>
                    <a:pt x="115" y="139"/>
                    <a:pt x="115" y="139"/>
                  </a:cubicBezTo>
                  <a:cubicBezTo>
                    <a:pt x="118" y="142"/>
                    <a:pt x="122" y="142"/>
                    <a:pt x="124" y="139"/>
                  </a:cubicBezTo>
                  <a:cubicBezTo>
                    <a:pt x="137" y="126"/>
                    <a:pt x="137" y="126"/>
                    <a:pt x="137" y="126"/>
                  </a:cubicBezTo>
                  <a:cubicBezTo>
                    <a:pt x="139" y="124"/>
                    <a:pt x="139" y="120"/>
                    <a:pt x="137" y="118"/>
                  </a:cubicBezTo>
                  <a:cubicBezTo>
                    <a:pt x="133" y="113"/>
                    <a:pt x="133" y="113"/>
                    <a:pt x="133" y="113"/>
                  </a:cubicBezTo>
                  <a:cubicBezTo>
                    <a:pt x="131" y="111"/>
                    <a:pt x="131" y="109"/>
                    <a:pt x="132" y="106"/>
                  </a:cubicBezTo>
                  <a:cubicBezTo>
                    <a:pt x="133" y="103"/>
                    <a:pt x="134" y="101"/>
                    <a:pt x="135" y="98"/>
                  </a:cubicBezTo>
                  <a:cubicBezTo>
                    <a:pt x="136" y="95"/>
                    <a:pt x="138" y="93"/>
                    <a:pt x="141" y="93"/>
                  </a:cubicBezTo>
                  <a:cubicBezTo>
                    <a:pt x="147" y="93"/>
                    <a:pt x="147" y="93"/>
                    <a:pt x="147" y="93"/>
                  </a:cubicBezTo>
                  <a:cubicBezTo>
                    <a:pt x="150" y="93"/>
                    <a:pt x="153" y="91"/>
                    <a:pt x="153" y="87"/>
                  </a:cubicBezTo>
                  <a:cubicBezTo>
                    <a:pt x="153" y="69"/>
                    <a:pt x="153" y="69"/>
                    <a:pt x="153" y="69"/>
                  </a:cubicBezTo>
                  <a:cubicBezTo>
                    <a:pt x="153" y="65"/>
                    <a:pt x="150" y="62"/>
                    <a:pt x="147" y="62"/>
                  </a:cubicBezTo>
                  <a:close/>
                  <a:moveTo>
                    <a:pt x="76" y="126"/>
                  </a:moveTo>
                  <a:cubicBezTo>
                    <a:pt x="50" y="126"/>
                    <a:pt x="28" y="105"/>
                    <a:pt x="28" y="78"/>
                  </a:cubicBezTo>
                  <a:cubicBezTo>
                    <a:pt x="28" y="51"/>
                    <a:pt x="50" y="29"/>
                    <a:pt x="76" y="29"/>
                  </a:cubicBezTo>
                  <a:cubicBezTo>
                    <a:pt x="103" y="29"/>
                    <a:pt x="125" y="51"/>
                    <a:pt x="125" y="78"/>
                  </a:cubicBezTo>
                  <a:cubicBezTo>
                    <a:pt x="125" y="105"/>
                    <a:pt x="103" y="126"/>
                    <a:pt x="76" y="1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0">
              <a:extLst>
                <a:ext uri="{FF2B5EF4-FFF2-40B4-BE49-F238E27FC236}">
                  <a16:creationId xmlns:a16="http://schemas.microsoft.com/office/drawing/2014/main" id="{14EED000-F84F-477D-BC38-0D2EAFFC07D4}"/>
                </a:ext>
              </a:extLst>
            </p:cNvPr>
            <p:cNvSpPr>
              <a:spLocks noChangeArrowheads="1"/>
            </p:cNvSpPr>
            <p:nvPr/>
          </p:nvSpPr>
          <p:spPr bwMode="auto">
            <a:xfrm>
              <a:off x="7824788" y="4949828"/>
              <a:ext cx="119062" cy="1190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20">
            <a:extLst>
              <a:ext uri="{FF2B5EF4-FFF2-40B4-BE49-F238E27FC236}">
                <a16:creationId xmlns:a16="http://schemas.microsoft.com/office/drawing/2014/main" id="{4C43630B-3ECD-43C4-8D20-0B6860D26688}"/>
              </a:ext>
            </a:extLst>
          </p:cNvPr>
          <p:cNvSpPr>
            <a:spLocks/>
          </p:cNvSpPr>
          <p:nvPr/>
        </p:nvSpPr>
        <p:spPr bwMode="auto">
          <a:xfrm>
            <a:off x="10776520" y="3006744"/>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grpSp>
        <p:nvGrpSpPr>
          <p:cNvPr id="22" name="Group 602">
            <a:extLst>
              <a:ext uri="{FF2B5EF4-FFF2-40B4-BE49-F238E27FC236}">
                <a16:creationId xmlns:a16="http://schemas.microsoft.com/office/drawing/2014/main" id="{4D757E5F-0AA5-47F6-B7ED-F0B77ED54379}"/>
              </a:ext>
            </a:extLst>
          </p:cNvPr>
          <p:cNvGrpSpPr>
            <a:grpSpLocks noChangeAspect="1"/>
          </p:cNvGrpSpPr>
          <p:nvPr/>
        </p:nvGrpSpPr>
        <p:grpSpPr>
          <a:xfrm>
            <a:off x="11039519" y="3212976"/>
            <a:ext cx="817121" cy="824572"/>
            <a:chOff x="8988424" y="5827713"/>
            <a:chExt cx="522287" cy="527050"/>
          </a:xfrm>
        </p:grpSpPr>
        <p:sp>
          <p:nvSpPr>
            <p:cNvPr id="24" name="Freeform 252">
              <a:extLst>
                <a:ext uri="{FF2B5EF4-FFF2-40B4-BE49-F238E27FC236}">
                  <a16:creationId xmlns:a16="http://schemas.microsoft.com/office/drawing/2014/main" id="{481025A6-409D-4164-9DE5-489296BEE563}"/>
                </a:ext>
              </a:extLst>
            </p:cNvPr>
            <p:cNvSpPr>
              <a:spLocks/>
            </p:cNvSpPr>
            <p:nvPr/>
          </p:nvSpPr>
          <p:spPr bwMode="auto">
            <a:xfrm>
              <a:off x="8988424" y="5827713"/>
              <a:ext cx="250825" cy="254000"/>
            </a:xfrm>
            <a:custGeom>
              <a:avLst/>
              <a:gdLst>
                <a:gd name="T0" fmla="*/ 36 w 131"/>
                <a:gd name="T1" fmla="*/ 126 h 131"/>
                <a:gd name="T2" fmla="*/ 126 w 131"/>
                <a:gd name="T3" fmla="*/ 36 h 131"/>
                <a:gd name="T4" fmla="*/ 131 w 131"/>
                <a:gd name="T5" fmla="*/ 31 h 131"/>
                <a:gd name="T6" fmla="*/ 131 w 131"/>
                <a:gd name="T7" fmla="*/ 6 h 131"/>
                <a:gd name="T8" fmla="*/ 125 w 131"/>
                <a:gd name="T9" fmla="*/ 1 h 131"/>
                <a:gd name="T10" fmla="*/ 1 w 131"/>
                <a:gd name="T11" fmla="*/ 125 h 131"/>
                <a:gd name="T12" fmla="*/ 6 w 131"/>
                <a:gd name="T13" fmla="*/ 131 h 131"/>
                <a:gd name="T14" fmla="*/ 31 w 131"/>
                <a:gd name="T15" fmla="*/ 131 h 131"/>
                <a:gd name="T16" fmla="*/ 36 w 131"/>
                <a:gd name="T17" fmla="*/ 1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1">
                  <a:moveTo>
                    <a:pt x="36" y="126"/>
                  </a:moveTo>
                  <a:cubicBezTo>
                    <a:pt x="41" y="79"/>
                    <a:pt x="79" y="41"/>
                    <a:pt x="126" y="36"/>
                  </a:cubicBezTo>
                  <a:cubicBezTo>
                    <a:pt x="129" y="36"/>
                    <a:pt x="131" y="34"/>
                    <a:pt x="131" y="31"/>
                  </a:cubicBezTo>
                  <a:cubicBezTo>
                    <a:pt x="131" y="6"/>
                    <a:pt x="131" y="6"/>
                    <a:pt x="131" y="6"/>
                  </a:cubicBezTo>
                  <a:cubicBezTo>
                    <a:pt x="131" y="3"/>
                    <a:pt x="128" y="0"/>
                    <a:pt x="125" y="1"/>
                  </a:cubicBezTo>
                  <a:cubicBezTo>
                    <a:pt x="59" y="6"/>
                    <a:pt x="6" y="59"/>
                    <a:pt x="1" y="125"/>
                  </a:cubicBezTo>
                  <a:cubicBezTo>
                    <a:pt x="0" y="128"/>
                    <a:pt x="3" y="131"/>
                    <a:pt x="6" y="131"/>
                  </a:cubicBezTo>
                  <a:cubicBezTo>
                    <a:pt x="31" y="131"/>
                    <a:pt x="31" y="131"/>
                    <a:pt x="31" y="131"/>
                  </a:cubicBezTo>
                  <a:cubicBezTo>
                    <a:pt x="34" y="131"/>
                    <a:pt x="36" y="129"/>
                    <a:pt x="36" y="126"/>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53">
              <a:extLst>
                <a:ext uri="{FF2B5EF4-FFF2-40B4-BE49-F238E27FC236}">
                  <a16:creationId xmlns:a16="http://schemas.microsoft.com/office/drawing/2014/main" id="{A04BDC32-F66A-4256-93C2-CEDB3CC71236}"/>
                </a:ext>
              </a:extLst>
            </p:cNvPr>
            <p:cNvSpPr>
              <a:spLocks/>
            </p:cNvSpPr>
            <p:nvPr/>
          </p:nvSpPr>
          <p:spPr bwMode="auto">
            <a:xfrm>
              <a:off x="9261474" y="5827713"/>
              <a:ext cx="249237" cy="254000"/>
            </a:xfrm>
            <a:custGeom>
              <a:avLst/>
              <a:gdLst>
                <a:gd name="T0" fmla="*/ 6 w 130"/>
                <a:gd name="T1" fmla="*/ 36 h 131"/>
                <a:gd name="T2" fmla="*/ 95 w 130"/>
                <a:gd name="T3" fmla="*/ 125 h 131"/>
                <a:gd name="T4" fmla="*/ 101 w 130"/>
                <a:gd name="T5" fmla="*/ 131 h 131"/>
                <a:gd name="T6" fmla="*/ 124 w 130"/>
                <a:gd name="T7" fmla="*/ 131 h 131"/>
                <a:gd name="T8" fmla="*/ 130 w 130"/>
                <a:gd name="T9" fmla="*/ 124 h 131"/>
                <a:gd name="T10" fmla="*/ 7 w 130"/>
                <a:gd name="T11" fmla="*/ 1 h 131"/>
                <a:gd name="T12" fmla="*/ 0 w 130"/>
                <a:gd name="T13" fmla="*/ 7 h 131"/>
                <a:gd name="T14" fmla="*/ 0 w 130"/>
                <a:gd name="T15" fmla="*/ 30 h 131"/>
                <a:gd name="T16" fmla="*/ 6 w 130"/>
                <a:gd name="T17"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1">
                  <a:moveTo>
                    <a:pt x="6" y="36"/>
                  </a:moveTo>
                  <a:cubicBezTo>
                    <a:pt x="52" y="41"/>
                    <a:pt x="89" y="79"/>
                    <a:pt x="95" y="125"/>
                  </a:cubicBezTo>
                  <a:cubicBezTo>
                    <a:pt x="95" y="129"/>
                    <a:pt x="98" y="131"/>
                    <a:pt x="101" y="131"/>
                  </a:cubicBezTo>
                  <a:cubicBezTo>
                    <a:pt x="124" y="131"/>
                    <a:pt x="124" y="131"/>
                    <a:pt x="124" y="131"/>
                  </a:cubicBezTo>
                  <a:cubicBezTo>
                    <a:pt x="127" y="131"/>
                    <a:pt x="130" y="128"/>
                    <a:pt x="130" y="124"/>
                  </a:cubicBezTo>
                  <a:cubicBezTo>
                    <a:pt x="124" y="59"/>
                    <a:pt x="72" y="7"/>
                    <a:pt x="7" y="1"/>
                  </a:cubicBezTo>
                  <a:cubicBezTo>
                    <a:pt x="3" y="0"/>
                    <a:pt x="0" y="3"/>
                    <a:pt x="0" y="7"/>
                  </a:cubicBezTo>
                  <a:cubicBezTo>
                    <a:pt x="0" y="30"/>
                    <a:pt x="0" y="30"/>
                    <a:pt x="0" y="30"/>
                  </a:cubicBezTo>
                  <a:cubicBezTo>
                    <a:pt x="0" y="33"/>
                    <a:pt x="2" y="36"/>
                    <a:pt x="6" y="3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4">
              <a:extLst>
                <a:ext uri="{FF2B5EF4-FFF2-40B4-BE49-F238E27FC236}">
                  <a16:creationId xmlns:a16="http://schemas.microsoft.com/office/drawing/2014/main" id="{477570EA-2BE8-416D-8332-02951704C9EA}"/>
                </a:ext>
              </a:extLst>
            </p:cNvPr>
            <p:cNvSpPr>
              <a:spLocks/>
            </p:cNvSpPr>
            <p:nvPr/>
          </p:nvSpPr>
          <p:spPr bwMode="auto">
            <a:xfrm>
              <a:off x="9261474" y="6103938"/>
              <a:ext cx="249237" cy="250825"/>
            </a:xfrm>
            <a:custGeom>
              <a:avLst/>
              <a:gdLst>
                <a:gd name="T0" fmla="*/ 95 w 130"/>
                <a:gd name="T1" fmla="*/ 5 h 130"/>
                <a:gd name="T2" fmla="*/ 5 w 130"/>
                <a:gd name="T3" fmla="*/ 95 h 130"/>
                <a:gd name="T4" fmla="*/ 0 w 130"/>
                <a:gd name="T5" fmla="*/ 100 h 130"/>
                <a:gd name="T6" fmla="*/ 0 w 130"/>
                <a:gd name="T7" fmla="*/ 125 h 130"/>
                <a:gd name="T8" fmla="*/ 5 w 130"/>
                <a:gd name="T9" fmla="*/ 130 h 130"/>
                <a:gd name="T10" fmla="*/ 130 w 130"/>
                <a:gd name="T11" fmla="*/ 6 h 130"/>
                <a:gd name="T12" fmla="*/ 125 w 130"/>
                <a:gd name="T13" fmla="*/ 0 h 130"/>
                <a:gd name="T14" fmla="*/ 100 w 130"/>
                <a:gd name="T15" fmla="*/ 0 h 130"/>
                <a:gd name="T16" fmla="*/ 95 w 130"/>
                <a:gd name="T17"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30">
                  <a:moveTo>
                    <a:pt x="95" y="5"/>
                  </a:moveTo>
                  <a:cubicBezTo>
                    <a:pt x="90" y="52"/>
                    <a:pt x="52" y="90"/>
                    <a:pt x="5" y="95"/>
                  </a:cubicBezTo>
                  <a:cubicBezTo>
                    <a:pt x="2" y="95"/>
                    <a:pt x="0" y="97"/>
                    <a:pt x="0" y="100"/>
                  </a:cubicBezTo>
                  <a:cubicBezTo>
                    <a:pt x="0" y="125"/>
                    <a:pt x="0" y="125"/>
                    <a:pt x="0" y="125"/>
                  </a:cubicBezTo>
                  <a:cubicBezTo>
                    <a:pt x="0" y="128"/>
                    <a:pt x="2" y="130"/>
                    <a:pt x="5" y="130"/>
                  </a:cubicBezTo>
                  <a:cubicBezTo>
                    <a:pt x="72" y="125"/>
                    <a:pt x="125" y="72"/>
                    <a:pt x="130" y="6"/>
                  </a:cubicBezTo>
                  <a:cubicBezTo>
                    <a:pt x="130" y="3"/>
                    <a:pt x="128" y="0"/>
                    <a:pt x="125" y="0"/>
                  </a:cubicBezTo>
                  <a:cubicBezTo>
                    <a:pt x="100" y="0"/>
                    <a:pt x="100" y="0"/>
                    <a:pt x="100" y="0"/>
                  </a:cubicBezTo>
                  <a:cubicBezTo>
                    <a:pt x="97" y="0"/>
                    <a:pt x="95" y="2"/>
                    <a:pt x="95" y="5"/>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55">
              <a:extLst>
                <a:ext uri="{FF2B5EF4-FFF2-40B4-BE49-F238E27FC236}">
                  <a16:creationId xmlns:a16="http://schemas.microsoft.com/office/drawing/2014/main" id="{8BEF8B3F-BF64-4A2D-AE1C-5EB80648494F}"/>
                </a:ext>
              </a:extLst>
            </p:cNvPr>
            <p:cNvSpPr>
              <a:spLocks/>
            </p:cNvSpPr>
            <p:nvPr/>
          </p:nvSpPr>
          <p:spPr bwMode="auto">
            <a:xfrm>
              <a:off x="8988424" y="6103938"/>
              <a:ext cx="250825" cy="250825"/>
            </a:xfrm>
            <a:custGeom>
              <a:avLst/>
              <a:gdLst>
                <a:gd name="T0" fmla="*/ 126 w 131"/>
                <a:gd name="T1" fmla="*/ 95 h 130"/>
                <a:gd name="T2" fmla="*/ 36 w 131"/>
                <a:gd name="T3" fmla="*/ 5 h 130"/>
                <a:gd name="T4" fmla="*/ 31 w 131"/>
                <a:gd name="T5" fmla="*/ 0 h 130"/>
                <a:gd name="T6" fmla="*/ 6 w 131"/>
                <a:gd name="T7" fmla="*/ 0 h 130"/>
                <a:gd name="T8" fmla="*/ 1 w 131"/>
                <a:gd name="T9" fmla="*/ 6 h 130"/>
                <a:gd name="T10" fmla="*/ 125 w 131"/>
                <a:gd name="T11" fmla="*/ 130 h 130"/>
                <a:gd name="T12" fmla="*/ 131 w 131"/>
                <a:gd name="T13" fmla="*/ 125 h 130"/>
                <a:gd name="T14" fmla="*/ 131 w 131"/>
                <a:gd name="T15" fmla="*/ 100 h 130"/>
                <a:gd name="T16" fmla="*/ 126 w 131"/>
                <a:gd name="T17"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30">
                  <a:moveTo>
                    <a:pt x="126" y="95"/>
                  </a:moveTo>
                  <a:cubicBezTo>
                    <a:pt x="79" y="90"/>
                    <a:pt x="41" y="52"/>
                    <a:pt x="36" y="5"/>
                  </a:cubicBezTo>
                  <a:cubicBezTo>
                    <a:pt x="36" y="2"/>
                    <a:pt x="34" y="0"/>
                    <a:pt x="31" y="0"/>
                  </a:cubicBezTo>
                  <a:cubicBezTo>
                    <a:pt x="6" y="0"/>
                    <a:pt x="6" y="0"/>
                    <a:pt x="6" y="0"/>
                  </a:cubicBezTo>
                  <a:cubicBezTo>
                    <a:pt x="3" y="0"/>
                    <a:pt x="0" y="3"/>
                    <a:pt x="1" y="6"/>
                  </a:cubicBezTo>
                  <a:cubicBezTo>
                    <a:pt x="6" y="72"/>
                    <a:pt x="59" y="125"/>
                    <a:pt x="125" y="130"/>
                  </a:cubicBezTo>
                  <a:cubicBezTo>
                    <a:pt x="128" y="130"/>
                    <a:pt x="131" y="128"/>
                    <a:pt x="131" y="125"/>
                  </a:cubicBezTo>
                  <a:cubicBezTo>
                    <a:pt x="131" y="100"/>
                    <a:pt x="131" y="100"/>
                    <a:pt x="131" y="100"/>
                  </a:cubicBezTo>
                  <a:cubicBezTo>
                    <a:pt x="131" y="97"/>
                    <a:pt x="129" y="95"/>
                    <a:pt x="126" y="95"/>
                  </a:cubicBezTo>
                  <a:close/>
                </a:path>
              </a:pathLst>
            </a:custGeom>
            <a:solidFill>
              <a:srgbClr val="CD2A8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56">
              <a:extLst>
                <a:ext uri="{FF2B5EF4-FFF2-40B4-BE49-F238E27FC236}">
                  <a16:creationId xmlns:a16="http://schemas.microsoft.com/office/drawing/2014/main" id="{5091ADF6-085B-4229-B958-723A0D6E79EE}"/>
                </a:ext>
              </a:extLst>
            </p:cNvPr>
            <p:cNvSpPr>
              <a:spLocks/>
            </p:cNvSpPr>
            <p:nvPr/>
          </p:nvSpPr>
          <p:spPr bwMode="auto">
            <a:xfrm>
              <a:off x="9101137" y="5942013"/>
              <a:ext cx="142875" cy="139700"/>
            </a:xfrm>
            <a:custGeom>
              <a:avLst/>
              <a:gdLst>
                <a:gd name="T0" fmla="*/ 6 w 74"/>
                <a:gd name="T1" fmla="*/ 72 h 72"/>
                <a:gd name="T2" fmla="*/ 16 w 74"/>
                <a:gd name="T3" fmla="*/ 72 h 72"/>
                <a:gd name="T4" fmla="*/ 21 w 74"/>
                <a:gd name="T5" fmla="*/ 68 h 72"/>
                <a:gd name="T6" fmla="*/ 70 w 74"/>
                <a:gd name="T7" fmla="*/ 21 h 72"/>
                <a:gd name="T8" fmla="*/ 74 w 74"/>
                <a:gd name="T9" fmla="*/ 15 h 72"/>
                <a:gd name="T10" fmla="*/ 74 w 74"/>
                <a:gd name="T11" fmla="*/ 6 h 72"/>
                <a:gd name="T12" fmla="*/ 68 w 74"/>
                <a:gd name="T13" fmla="*/ 0 h 72"/>
                <a:gd name="T14" fmla="*/ 1 w 74"/>
                <a:gd name="T15" fmla="*/ 66 h 72"/>
                <a:gd name="T16" fmla="*/ 6 w 7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2">
                  <a:moveTo>
                    <a:pt x="6" y="72"/>
                  </a:moveTo>
                  <a:cubicBezTo>
                    <a:pt x="16" y="72"/>
                    <a:pt x="16" y="72"/>
                    <a:pt x="16" y="72"/>
                  </a:cubicBezTo>
                  <a:cubicBezTo>
                    <a:pt x="18" y="72"/>
                    <a:pt x="20" y="70"/>
                    <a:pt x="21" y="68"/>
                  </a:cubicBezTo>
                  <a:cubicBezTo>
                    <a:pt x="25" y="43"/>
                    <a:pt x="45" y="24"/>
                    <a:pt x="70" y="21"/>
                  </a:cubicBezTo>
                  <a:cubicBezTo>
                    <a:pt x="72" y="20"/>
                    <a:pt x="74" y="18"/>
                    <a:pt x="74" y="15"/>
                  </a:cubicBezTo>
                  <a:cubicBezTo>
                    <a:pt x="74" y="6"/>
                    <a:pt x="74" y="6"/>
                    <a:pt x="74" y="6"/>
                  </a:cubicBezTo>
                  <a:cubicBezTo>
                    <a:pt x="74" y="2"/>
                    <a:pt x="71" y="0"/>
                    <a:pt x="68" y="0"/>
                  </a:cubicBezTo>
                  <a:cubicBezTo>
                    <a:pt x="34" y="4"/>
                    <a:pt x="6" y="31"/>
                    <a:pt x="1" y="66"/>
                  </a:cubicBezTo>
                  <a:cubicBezTo>
                    <a:pt x="0" y="69"/>
                    <a:pt x="3" y="72"/>
                    <a:pt x="6" y="72"/>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57">
              <a:extLst>
                <a:ext uri="{FF2B5EF4-FFF2-40B4-BE49-F238E27FC236}">
                  <a16:creationId xmlns:a16="http://schemas.microsoft.com/office/drawing/2014/main" id="{DE55DD0A-5882-4764-B7A3-08485A6C8575}"/>
                </a:ext>
              </a:extLst>
            </p:cNvPr>
            <p:cNvSpPr>
              <a:spLocks/>
            </p:cNvSpPr>
            <p:nvPr/>
          </p:nvSpPr>
          <p:spPr bwMode="auto">
            <a:xfrm>
              <a:off x="9101137" y="6103938"/>
              <a:ext cx="138112" cy="138113"/>
            </a:xfrm>
            <a:custGeom>
              <a:avLst/>
              <a:gdLst>
                <a:gd name="T0" fmla="*/ 68 w 72"/>
                <a:gd name="T1" fmla="*/ 51 h 72"/>
                <a:gd name="T2" fmla="*/ 21 w 72"/>
                <a:gd name="T3" fmla="*/ 4 h 72"/>
                <a:gd name="T4" fmla="*/ 16 w 72"/>
                <a:gd name="T5" fmla="*/ 0 h 72"/>
                <a:gd name="T6" fmla="*/ 6 w 72"/>
                <a:gd name="T7" fmla="*/ 0 h 72"/>
                <a:gd name="T8" fmla="*/ 1 w 72"/>
                <a:gd name="T9" fmla="*/ 6 h 72"/>
                <a:gd name="T10" fmla="*/ 66 w 72"/>
                <a:gd name="T11" fmla="*/ 71 h 72"/>
                <a:gd name="T12" fmla="*/ 72 w 72"/>
                <a:gd name="T13" fmla="*/ 66 h 72"/>
                <a:gd name="T14" fmla="*/ 72 w 72"/>
                <a:gd name="T15" fmla="*/ 56 h 72"/>
                <a:gd name="T16" fmla="*/ 68 w 72"/>
                <a:gd name="T17"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68" y="51"/>
                  </a:moveTo>
                  <a:cubicBezTo>
                    <a:pt x="44" y="47"/>
                    <a:pt x="25" y="28"/>
                    <a:pt x="21" y="4"/>
                  </a:cubicBezTo>
                  <a:cubicBezTo>
                    <a:pt x="20" y="2"/>
                    <a:pt x="18" y="0"/>
                    <a:pt x="16" y="0"/>
                  </a:cubicBezTo>
                  <a:cubicBezTo>
                    <a:pt x="6" y="0"/>
                    <a:pt x="6" y="0"/>
                    <a:pt x="6" y="0"/>
                  </a:cubicBezTo>
                  <a:cubicBezTo>
                    <a:pt x="3" y="0"/>
                    <a:pt x="0" y="3"/>
                    <a:pt x="1" y="6"/>
                  </a:cubicBezTo>
                  <a:cubicBezTo>
                    <a:pt x="6" y="40"/>
                    <a:pt x="32" y="66"/>
                    <a:pt x="66" y="71"/>
                  </a:cubicBezTo>
                  <a:cubicBezTo>
                    <a:pt x="69" y="72"/>
                    <a:pt x="72" y="69"/>
                    <a:pt x="72" y="66"/>
                  </a:cubicBezTo>
                  <a:cubicBezTo>
                    <a:pt x="72" y="56"/>
                    <a:pt x="72" y="56"/>
                    <a:pt x="72" y="56"/>
                  </a:cubicBezTo>
                  <a:cubicBezTo>
                    <a:pt x="72" y="54"/>
                    <a:pt x="70" y="51"/>
                    <a:pt x="68"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8">
              <a:extLst>
                <a:ext uri="{FF2B5EF4-FFF2-40B4-BE49-F238E27FC236}">
                  <a16:creationId xmlns:a16="http://schemas.microsoft.com/office/drawing/2014/main" id="{BA2294BF-7D0C-4371-892B-ABDDADD86157}"/>
                </a:ext>
              </a:extLst>
            </p:cNvPr>
            <p:cNvSpPr>
              <a:spLocks/>
            </p:cNvSpPr>
            <p:nvPr/>
          </p:nvSpPr>
          <p:spPr bwMode="auto">
            <a:xfrm>
              <a:off x="9261474" y="6099175"/>
              <a:ext cx="138112" cy="142875"/>
            </a:xfrm>
            <a:custGeom>
              <a:avLst/>
              <a:gdLst>
                <a:gd name="T0" fmla="*/ 51 w 72"/>
                <a:gd name="T1" fmla="*/ 4 h 74"/>
                <a:gd name="T2" fmla="*/ 4 w 72"/>
                <a:gd name="T3" fmla="*/ 53 h 74"/>
                <a:gd name="T4" fmla="*/ 0 w 72"/>
                <a:gd name="T5" fmla="*/ 58 h 74"/>
                <a:gd name="T6" fmla="*/ 0 w 72"/>
                <a:gd name="T7" fmla="*/ 68 h 74"/>
                <a:gd name="T8" fmla="*/ 6 w 72"/>
                <a:gd name="T9" fmla="*/ 73 h 74"/>
                <a:gd name="T10" fmla="*/ 71 w 72"/>
                <a:gd name="T11" fmla="*/ 6 h 74"/>
                <a:gd name="T12" fmla="*/ 66 w 72"/>
                <a:gd name="T13" fmla="*/ 0 h 74"/>
                <a:gd name="T14" fmla="*/ 57 w 72"/>
                <a:gd name="T15" fmla="*/ 0 h 74"/>
                <a:gd name="T16" fmla="*/ 51 w 72"/>
                <a:gd name="T17"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51" y="4"/>
                  </a:moveTo>
                  <a:cubicBezTo>
                    <a:pt x="48" y="29"/>
                    <a:pt x="29" y="49"/>
                    <a:pt x="4" y="53"/>
                  </a:cubicBezTo>
                  <a:cubicBezTo>
                    <a:pt x="2" y="54"/>
                    <a:pt x="0" y="56"/>
                    <a:pt x="0" y="58"/>
                  </a:cubicBezTo>
                  <a:cubicBezTo>
                    <a:pt x="0" y="68"/>
                    <a:pt x="0" y="68"/>
                    <a:pt x="0" y="68"/>
                  </a:cubicBezTo>
                  <a:cubicBezTo>
                    <a:pt x="0" y="71"/>
                    <a:pt x="3" y="74"/>
                    <a:pt x="6" y="73"/>
                  </a:cubicBezTo>
                  <a:cubicBezTo>
                    <a:pt x="40" y="68"/>
                    <a:pt x="67" y="40"/>
                    <a:pt x="71" y="6"/>
                  </a:cubicBezTo>
                  <a:cubicBezTo>
                    <a:pt x="72" y="2"/>
                    <a:pt x="69" y="0"/>
                    <a:pt x="66" y="0"/>
                  </a:cubicBezTo>
                  <a:cubicBezTo>
                    <a:pt x="57" y="0"/>
                    <a:pt x="57" y="0"/>
                    <a:pt x="57" y="0"/>
                  </a:cubicBezTo>
                  <a:cubicBezTo>
                    <a:pt x="54" y="0"/>
                    <a:pt x="52" y="2"/>
                    <a:pt x="51" y="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259">
              <a:extLst>
                <a:ext uri="{FF2B5EF4-FFF2-40B4-BE49-F238E27FC236}">
                  <a16:creationId xmlns:a16="http://schemas.microsoft.com/office/drawing/2014/main" id="{1FF85A87-7803-4550-BCB2-2C0C2FAC5CAA}"/>
                </a:ext>
              </a:extLst>
            </p:cNvPr>
            <p:cNvSpPr>
              <a:spLocks/>
            </p:cNvSpPr>
            <p:nvPr/>
          </p:nvSpPr>
          <p:spPr bwMode="auto">
            <a:xfrm>
              <a:off x="9156699" y="5892800"/>
              <a:ext cx="269875" cy="263525"/>
            </a:xfrm>
            <a:custGeom>
              <a:avLst/>
              <a:gdLst>
                <a:gd name="T0" fmla="*/ 1 w 140"/>
                <a:gd name="T1" fmla="*/ 70 h 136"/>
                <a:gd name="T2" fmla="*/ 48 w 140"/>
                <a:gd name="T3" fmla="*/ 136 h 136"/>
                <a:gd name="T4" fmla="*/ 140 w 140"/>
                <a:gd name="T5" fmla="*/ 0 h 136"/>
                <a:gd name="T6" fmla="*/ 51 w 140"/>
                <a:gd name="T7" fmla="*/ 98 h 136"/>
                <a:gd name="T8" fmla="*/ 4 w 140"/>
                <a:gd name="T9" fmla="*/ 67 h 136"/>
                <a:gd name="T10" fmla="*/ 1 w 140"/>
                <a:gd name="T11" fmla="*/ 70 h 136"/>
              </a:gdLst>
              <a:ahLst/>
              <a:cxnLst>
                <a:cxn ang="0">
                  <a:pos x="T0" y="T1"/>
                </a:cxn>
                <a:cxn ang="0">
                  <a:pos x="T2" y="T3"/>
                </a:cxn>
                <a:cxn ang="0">
                  <a:pos x="T4" y="T5"/>
                </a:cxn>
                <a:cxn ang="0">
                  <a:pos x="T6" y="T7"/>
                </a:cxn>
                <a:cxn ang="0">
                  <a:pos x="T8" y="T9"/>
                </a:cxn>
                <a:cxn ang="0">
                  <a:pos x="T10" y="T11"/>
                </a:cxn>
              </a:cxnLst>
              <a:rect l="0" t="0" r="r" b="b"/>
              <a:pathLst>
                <a:path w="140" h="136">
                  <a:moveTo>
                    <a:pt x="1" y="70"/>
                  </a:moveTo>
                  <a:cubicBezTo>
                    <a:pt x="48" y="136"/>
                    <a:pt x="48" y="136"/>
                    <a:pt x="48" y="136"/>
                  </a:cubicBezTo>
                  <a:cubicBezTo>
                    <a:pt x="140" y="0"/>
                    <a:pt x="140" y="0"/>
                    <a:pt x="140" y="0"/>
                  </a:cubicBezTo>
                  <a:cubicBezTo>
                    <a:pt x="51" y="98"/>
                    <a:pt x="51" y="98"/>
                    <a:pt x="51" y="98"/>
                  </a:cubicBezTo>
                  <a:cubicBezTo>
                    <a:pt x="4" y="67"/>
                    <a:pt x="4" y="67"/>
                    <a:pt x="4" y="67"/>
                  </a:cubicBezTo>
                  <a:cubicBezTo>
                    <a:pt x="2" y="66"/>
                    <a:pt x="0" y="68"/>
                    <a:pt x="1" y="7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Obraz 2">
            <a:extLst>
              <a:ext uri="{FF2B5EF4-FFF2-40B4-BE49-F238E27FC236}">
                <a16:creationId xmlns:a16="http://schemas.microsoft.com/office/drawing/2014/main" id="{B01E39BB-652F-447A-BCC5-F4BB5FA1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934" y="3318145"/>
            <a:ext cx="3744416" cy="1997021"/>
          </a:xfrm>
          <a:prstGeom prst="roundRect">
            <a:avLst>
              <a:gd name="adj" fmla="val 522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4" name="Obraz 43">
            <a:extLst>
              <a:ext uri="{FF2B5EF4-FFF2-40B4-BE49-F238E27FC236}">
                <a16:creationId xmlns:a16="http://schemas.microsoft.com/office/drawing/2014/main" id="{E7578ADB-759C-421F-B0B3-47128F2D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8" y="3137792"/>
            <a:ext cx="2529265" cy="3369342"/>
          </a:xfrm>
          <a:prstGeom prst="rect">
            <a:avLst/>
          </a:prstGeom>
        </p:spPr>
      </p:pic>
    </p:spTree>
    <p:extLst>
      <p:ext uri="{BB962C8B-B14F-4D97-AF65-F5344CB8AC3E}">
        <p14:creationId xmlns:p14="http://schemas.microsoft.com/office/powerpoint/2010/main" val="2234114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Abstract classes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pic>
        <p:nvPicPr>
          <p:cNvPr id="9" name="Obraz 8">
            <a:extLst>
              <a:ext uri="{FF2B5EF4-FFF2-40B4-BE49-F238E27FC236}">
                <a16:creationId xmlns:a16="http://schemas.microsoft.com/office/drawing/2014/main" id="{00D69814-8CB4-490D-B53F-7BC763BE3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0" y="1815351"/>
            <a:ext cx="7440798" cy="4478754"/>
          </a:xfrm>
          <a:prstGeom prst="rect">
            <a:avLst/>
          </a:prstGeom>
        </p:spPr>
      </p:pic>
    </p:spTree>
    <p:extLst>
      <p:ext uri="{BB962C8B-B14F-4D97-AF65-F5344CB8AC3E}">
        <p14:creationId xmlns:p14="http://schemas.microsoft.com/office/powerpoint/2010/main" val="32207921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interface namespaces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pic>
        <p:nvPicPr>
          <p:cNvPr id="8" name="Obraz 7">
            <a:extLst>
              <a:ext uri="{FF2B5EF4-FFF2-40B4-BE49-F238E27FC236}">
                <a16:creationId xmlns:a16="http://schemas.microsoft.com/office/drawing/2014/main" id="{B170976C-01B1-4FAF-BB03-FB56606B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2901895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(compilation error)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pic>
        <p:nvPicPr>
          <p:cNvPr id="8" name="Obraz 7">
            <a:extLst>
              <a:ext uri="{FF2B5EF4-FFF2-40B4-BE49-F238E27FC236}">
                <a16:creationId xmlns:a16="http://schemas.microsoft.com/office/drawing/2014/main" id="{330F2D7F-BB9A-4E48-AC3A-9AEBFCB8F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7424237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(persists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9</a:t>
            </a:r>
          </a:p>
        </p:txBody>
      </p:sp>
      <p:pic>
        <p:nvPicPr>
          <p:cNvPr id="8" name="Obraz 7">
            <a:extLst>
              <a:ext uri="{FF2B5EF4-FFF2-40B4-BE49-F238E27FC236}">
                <a16:creationId xmlns:a16="http://schemas.microsoft.com/office/drawing/2014/main" id="{E1E911A4-0B25-4CEB-9BEB-647D87911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424869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Interface namespaces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10</a:t>
            </a:r>
          </a:p>
        </p:txBody>
      </p:sp>
      <p:pic>
        <p:nvPicPr>
          <p:cNvPr id="8" name="Obraz 7">
            <a:extLst>
              <a:ext uri="{FF2B5EF4-FFF2-40B4-BE49-F238E27FC236}">
                <a16:creationId xmlns:a16="http://schemas.microsoft.com/office/drawing/2014/main" id="{932C44C1-66FF-4C76-89CD-3EACA6C0B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1" y="1815351"/>
            <a:ext cx="8122957" cy="4478754"/>
          </a:xfrm>
          <a:prstGeom prst="rect">
            <a:avLst/>
          </a:prstGeom>
        </p:spPr>
      </p:pic>
    </p:spTree>
    <p:extLst>
      <p:ext uri="{BB962C8B-B14F-4D97-AF65-F5344CB8AC3E}">
        <p14:creationId xmlns:p14="http://schemas.microsoft.com/office/powerpoint/2010/main" val="35568461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(old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11</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40499534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12</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25" y="1815351"/>
            <a:ext cx="8706948" cy="4478754"/>
          </a:xfrm>
          <a:prstGeom prst="rect">
            <a:avLst/>
          </a:prstGeom>
        </p:spPr>
      </p:pic>
    </p:spTree>
    <p:extLst>
      <p:ext uri="{BB962C8B-B14F-4D97-AF65-F5344CB8AC3E}">
        <p14:creationId xmlns:p14="http://schemas.microsoft.com/office/powerpoint/2010/main" val="1840983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Default interface members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default interface members implementation (new version)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13</a:t>
            </a:r>
          </a:p>
        </p:txBody>
      </p:sp>
      <p:pic>
        <p:nvPicPr>
          <p:cNvPr id="8" name="Obraz 7">
            <a:extLst>
              <a:ext uri="{FF2B5EF4-FFF2-40B4-BE49-F238E27FC236}">
                <a16:creationId xmlns:a16="http://schemas.microsoft.com/office/drawing/2014/main" id="{3EC86275-8829-4887-9D1D-459588B9C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354" y="1815351"/>
            <a:ext cx="8727291" cy="4478753"/>
          </a:xfrm>
          <a:prstGeom prst="rect">
            <a:avLst/>
          </a:prstGeom>
        </p:spPr>
      </p:pic>
    </p:spTree>
    <p:extLst>
      <p:ext uri="{BB962C8B-B14F-4D97-AF65-F5344CB8AC3E}">
        <p14:creationId xmlns:p14="http://schemas.microsoft.com/office/powerpoint/2010/main" val="30883175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p:txBody>
      </p:sp>
    </p:spTree>
    <p:extLst>
      <p:ext uri="{BB962C8B-B14F-4D97-AF65-F5344CB8AC3E}">
        <p14:creationId xmlns:p14="http://schemas.microsoft.com/office/powerpoint/2010/main" val="20242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1007795-05AB-4612-8DE8-7B5FC91A6AA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Recursive patterns</a:t>
            </a:r>
          </a:p>
        </p:txBody>
      </p:sp>
      <p:sp>
        <p:nvSpPr>
          <p:cNvPr id="7" name="Freeform 37">
            <a:extLst>
              <a:ext uri="{FF2B5EF4-FFF2-40B4-BE49-F238E27FC236}">
                <a16:creationId xmlns:a16="http://schemas.microsoft.com/office/drawing/2014/main" id="{9745EBCE-44DB-449B-9BF1-56D2C53D9B4F}"/>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2C0C437-8315-47EF-BBB6-455EC6CF3953}"/>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37199B0-49B3-4E44-9084-C8069C8026BE}"/>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5">
            <a:extLst>
              <a:ext uri="{FF2B5EF4-FFF2-40B4-BE49-F238E27FC236}">
                <a16:creationId xmlns:a16="http://schemas.microsoft.com/office/drawing/2014/main" id="{1D4B83B9-2708-477A-AA39-D415A376C4BC}"/>
              </a:ext>
            </a:extLst>
          </p:cNvPr>
          <p:cNvGrpSpPr/>
          <p:nvPr/>
        </p:nvGrpSpPr>
        <p:grpSpPr>
          <a:xfrm>
            <a:off x="7304483" y="3778223"/>
            <a:ext cx="1294116" cy="1262444"/>
            <a:chOff x="5354639" y="2595450"/>
            <a:chExt cx="454025" cy="442913"/>
          </a:xfrm>
        </p:grpSpPr>
        <p:sp>
          <p:nvSpPr>
            <p:cNvPr id="16" name="Freeform 55">
              <a:extLst>
                <a:ext uri="{FF2B5EF4-FFF2-40B4-BE49-F238E27FC236}">
                  <a16:creationId xmlns:a16="http://schemas.microsoft.com/office/drawing/2014/main" id="{55FB002D-73DF-4356-815C-002A27E40F6E}"/>
                </a:ext>
              </a:extLst>
            </p:cNvPr>
            <p:cNvSpPr>
              <a:spLocks noEditPoints="1"/>
            </p:cNvSpPr>
            <p:nvPr/>
          </p:nvSpPr>
          <p:spPr bwMode="auto">
            <a:xfrm>
              <a:off x="5354639" y="2595450"/>
              <a:ext cx="454025" cy="442913"/>
            </a:xfrm>
            <a:custGeom>
              <a:avLst/>
              <a:gdLst>
                <a:gd name="T0" fmla="*/ 17 w 237"/>
                <a:gd name="T1" fmla="*/ 220 h 229"/>
                <a:gd name="T2" fmla="*/ 51 w 237"/>
                <a:gd name="T3" fmla="*/ 220 h 229"/>
                <a:gd name="T4" fmla="*/ 122 w 237"/>
                <a:gd name="T5" fmla="*/ 149 h 229"/>
                <a:gd name="T6" fmla="*/ 208 w 237"/>
                <a:gd name="T7" fmla="*/ 135 h 229"/>
                <a:gd name="T8" fmla="*/ 208 w 237"/>
                <a:gd name="T9" fmla="*/ 29 h 229"/>
                <a:gd name="T10" fmla="*/ 103 w 237"/>
                <a:gd name="T11" fmla="*/ 29 h 229"/>
                <a:gd name="T12" fmla="*/ 89 w 237"/>
                <a:gd name="T13" fmla="*/ 116 h 229"/>
                <a:gd name="T14" fmla="*/ 0 w 237"/>
                <a:gd name="T15" fmla="*/ 205 h 229"/>
                <a:gd name="T16" fmla="*/ 116 w 237"/>
                <a:gd name="T17" fmla="*/ 43 h 229"/>
                <a:gd name="T18" fmla="*/ 195 w 237"/>
                <a:gd name="T19" fmla="*/ 43 h 229"/>
                <a:gd name="T20" fmla="*/ 195 w 237"/>
                <a:gd name="T21" fmla="*/ 122 h 229"/>
                <a:gd name="T22" fmla="*/ 116 w 237"/>
                <a:gd name="T23" fmla="*/ 122 h 229"/>
                <a:gd name="T24" fmla="*/ 116 w 237"/>
                <a:gd name="T25" fmla="*/ 4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29">
                  <a:moveTo>
                    <a:pt x="17" y="220"/>
                  </a:moveTo>
                  <a:cubicBezTo>
                    <a:pt x="27" y="229"/>
                    <a:pt x="41" y="229"/>
                    <a:pt x="51" y="220"/>
                  </a:cubicBezTo>
                  <a:cubicBezTo>
                    <a:pt x="122" y="149"/>
                    <a:pt x="122" y="149"/>
                    <a:pt x="122" y="149"/>
                  </a:cubicBezTo>
                  <a:cubicBezTo>
                    <a:pt x="150" y="163"/>
                    <a:pt x="185" y="158"/>
                    <a:pt x="208" y="135"/>
                  </a:cubicBezTo>
                  <a:cubicBezTo>
                    <a:pt x="237" y="106"/>
                    <a:pt x="237" y="59"/>
                    <a:pt x="208" y="29"/>
                  </a:cubicBezTo>
                  <a:cubicBezTo>
                    <a:pt x="179" y="0"/>
                    <a:pt x="132" y="0"/>
                    <a:pt x="103" y="29"/>
                  </a:cubicBezTo>
                  <a:cubicBezTo>
                    <a:pt x="79" y="53"/>
                    <a:pt x="75" y="88"/>
                    <a:pt x="89" y="116"/>
                  </a:cubicBezTo>
                  <a:cubicBezTo>
                    <a:pt x="0" y="205"/>
                    <a:pt x="0" y="205"/>
                    <a:pt x="0" y="205"/>
                  </a:cubicBezTo>
                  <a:moveTo>
                    <a:pt x="116" y="43"/>
                  </a:moveTo>
                  <a:cubicBezTo>
                    <a:pt x="138" y="21"/>
                    <a:pt x="173" y="21"/>
                    <a:pt x="195" y="43"/>
                  </a:cubicBezTo>
                  <a:cubicBezTo>
                    <a:pt x="217" y="64"/>
                    <a:pt x="217" y="100"/>
                    <a:pt x="195" y="122"/>
                  </a:cubicBezTo>
                  <a:cubicBezTo>
                    <a:pt x="173" y="144"/>
                    <a:pt x="138" y="144"/>
                    <a:pt x="116" y="122"/>
                  </a:cubicBezTo>
                  <a:cubicBezTo>
                    <a:pt x="94" y="100"/>
                    <a:pt x="94" y="64"/>
                    <a:pt x="116" y="4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56">
              <a:extLst>
                <a:ext uri="{FF2B5EF4-FFF2-40B4-BE49-F238E27FC236}">
                  <a16:creationId xmlns:a16="http://schemas.microsoft.com/office/drawing/2014/main" id="{D0A89DAC-8C33-44DA-A744-20F2AC587875}"/>
                </a:ext>
              </a:extLst>
            </p:cNvPr>
            <p:cNvSpPr>
              <a:spLocks/>
            </p:cNvSpPr>
            <p:nvPr/>
          </p:nvSpPr>
          <p:spPr bwMode="auto">
            <a:xfrm>
              <a:off x="5575301" y="2673237"/>
              <a:ext cx="155575" cy="157163"/>
            </a:xfrm>
            <a:custGeom>
              <a:avLst/>
              <a:gdLst>
                <a:gd name="T0" fmla="*/ 11 w 81"/>
                <a:gd name="T1" fmla="*/ 27 h 81"/>
                <a:gd name="T2" fmla="*/ 27 w 81"/>
                <a:gd name="T3" fmla="*/ 27 h 81"/>
                <a:gd name="T4" fmla="*/ 27 w 81"/>
                <a:gd name="T5" fmla="*/ 11 h 81"/>
                <a:gd name="T6" fmla="*/ 37 w 81"/>
                <a:gd name="T7" fmla="*/ 0 h 81"/>
                <a:gd name="T8" fmla="*/ 44 w 81"/>
                <a:gd name="T9" fmla="*/ 0 h 81"/>
                <a:gd name="T10" fmla="*/ 55 w 81"/>
                <a:gd name="T11" fmla="*/ 11 h 81"/>
                <a:gd name="T12" fmla="*/ 55 w 81"/>
                <a:gd name="T13" fmla="*/ 27 h 81"/>
                <a:gd name="T14" fmla="*/ 71 w 81"/>
                <a:gd name="T15" fmla="*/ 27 h 81"/>
                <a:gd name="T16" fmla="*/ 81 w 81"/>
                <a:gd name="T17" fmla="*/ 37 h 81"/>
                <a:gd name="T18" fmla="*/ 81 w 81"/>
                <a:gd name="T19" fmla="*/ 44 h 81"/>
                <a:gd name="T20" fmla="*/ 71 w 81"/>
                <a:gd name="T21" fmla="*/ 55 h 81"/>
                <a:gd name="T22" fmla="*/ 55 w 81"/>
                <a:gd name="T23" fmla="*/ 55 h 81"/>
                <a:gd name="T24" fmla="*/ 55 w 81"/>
                <a:gd name="T25" fmla="*/ 71 h 81"/>
                <a:gd name="T26" fmla="*/ 44 w 81"/>
                <a:gd name="T27" fmla="*/ 81 h 81"/>
                <a:gd name="T28" fmla="*/ 37 w 81"/>
                <a:gd name="T29" fmla="*/ 81 h 81"/>
                <a:gd name="T30" fmla="*/ 27 w 81"/>
                <a:gd name="T31" fmla="*/ 71 h 81"/>
                <a:gd name="T32" fmla="*/ 27 w 81"/>
                <a:gd name="T33" fmla="*/ 55 h 81"/>
                <a:gd name="T34" fmla="*/ 11 w 81"/>
                <a:gd name="T35" fmla="*/ 55 h 81"/>
                <a:gd name="T36" fmla="*/ 0 w 81"/>
                <a:gd name="T37" fmla="*/ 44 h 81"/>
                <a:gd name="T38" fmla="*/ 0 w 81"/>
                <a:gd name="T39" fmla="*/ 37 h 81"/>
                <a:gd name="T40" fmla="*/ 11 w 81"/>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81">
                  <a:moveTo>
                    <a:pt x="11" y="27"/>
                  </a:moveTo>
                  <a:cubicBezTo>
                    <a:pt x="27" y="27"/>
                    <a:pt x="27" y="27"/>
                    <a:pt x="27" y="27"/>
                  </a:cubicBezTo>
                  <a:cubicBezTo>
                    <a:pt x="27" y="11"/>
                    <a:pt x="27" y="11"/>
                    <a:pt x="27" y="11"/>
                  </a:cubicBezTo>
                  <a:cubicBezTo>
                    <a:pt x="27" y="5"/>
                    <a:pt x="31" y="0"/>
                    <a:pt x="37" y="0"/>
                  </a:cubicBezTo>
                  <a:cubicBezTo>
                    <a:pt x="44" y="0"/>
                    <a:pt x="44" y="0"/>
                    <a:pt x="44" y="0"/>
                  </a:cubicBezTo>
                  <a:cubicBezTo>
                    <a:pt x="50" y="0"/>
                    <a:pt x="55" y="5"/>
                    <a:pt x="55" y="11"/>
                  </a:cubicBezTo>
                  <a:cubicBezTo>
                    <a:pt x="55" y="27"/>
                    <a:pt x="55" y="27"/>
                    <a:pt x="55" y="27"/>
                  </a:cubicBezTo>
                  <a:cubicBezTo>
                    <a:pt x="71" y="27"/>
                    <a:pt x="71" y="27"/>
                    <a:pt x="71" y="27"/>
                  </a:cubicBezTo>
                  <a:cubicBezTo>
                    <a:pt x="77" y="27"/>
                    <a:pt x="81" y="31"/>
                    <a:pt x="81" y="37"/>
                  </a:cubicBezTo>
                  <a:cubicBezTo>
                    <a:pt x="81" y="44"/>
                    <a:pt x="81" y="44"/>
                    <a:pt x="81" y="44"/>
                  </a:cubicBezTo>
                  <a:cubicBezTo>
                    <a:pt x="81" y="50"/>
                    <a:pt x="77" y="55"/>
                    <a:pt x="71" y="55"/>
                  </a:cubicBezTo>
                  <a:cubicBezTo>
                    <a:pt x="55" y="55"/>
                    <a:pt x="55" y="55"/>
                    <a:pt x="55" y="55"/>
                  </a:cubicBezTo>
                  <a:cubicBezTo>
                    <a:pt x="55" y="71"/>
                    <a:pt x="55" y="71"/>
                    <a:pt x="55" y="71"/>
                  </a:cubicBezTo>
                  <a:cubicBezTo>
                    <a:pt x="55" y="77"/>
                    <a:pt x="50" y="81"/>
                    <a:pt x="44" y="81"/>
                  </a:cubicBezTo>
                  <a:cubicBezTo>
                    <a:pt x="37" y="81"/>
                    <a:pt x="37" y="81"/>
                    <a:pt x="37" y="81"/>
                  </a:cubicBezTo>
                  <a:cubicBezTo>
                    <a:pt x="31" y="81"/>
                    <a:pt x="27" y="77"/>
                    <a:pt x="27" y="71"/>
                  </a:cubicBezTo>
                  <a:cubicBezTo>
                    <a:pt x="27" y="55"/>
                    <a:pt x="27" y="55"/>
                    <a:pt x="27" y="55"/>
                  </a:cubicBezTo>
                  <a:cubicBezTo>
                    <a:pt x="11" y="55"/>
                    <a:pt x="11" y="55"/>
                    <a:pt x="11" y="55"/>
                  </a:cubicBezTo>
                  <a:cubicBezTo>
                    <a:pt x="5" y="55"/>
                    <a:pt x="0" y="50"/>
                    <a:pt x="0" y="44"/>
                  </a:cubicBezTo>
                  <a:cubicBezTo>
                    <a:pt x="0" y="37"/>
                    <a:pt x="0" y="37"/>
                    <a:pt x="0" y="37"/>
                  </a:cubicBezTo>
                  <a:cubicBezTo>
                    <a:pt x="0" y="31"/>
                    <a:pt x="5" y="27"/>
                    <a:pt x="11"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3266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7.1</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955651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Pattern matching</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&lt;type&gt;.Equals(&lt;type&gt;)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290" y="3709289"/>
            <a:ext cx="3677950" cy="2035468"/>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472" y="3709289"/>
            <a:ext cx="3677950" cy="2035468"/>
          </a:xfrm>
          <a:prstGeom prst="rect">
            <a:avLst/>
          </a:prstGeom>
        </p:spPr>
      </p:pic>
    </p:spTree>
    <p:extLst>
      <p:ext uri="{BB962C8B-B14F-4D97-AF65-F5344CB8AC3E}">
        <p14:creationId xmlns:p14="http://schemas.microsoft.com/office/powerpoint/2010/main" val="337845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Pattern matching</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7.3 - is expression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instance is &lt;type&gt;</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instance is &lt;type&gt; cast</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690" y="3694418"/>
            <a:ext cx="3483295" cy="2254376"/>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1" y="3688124"/>
            <a:ext cx="3496779" cy="2263102"/>
          </a:xfrm>
          <a:prstGeom prst="rect">
            <a:avLst/>
          </a:prstGeom>
        </p:spPr>
      </p:pic>
    </p:spTree>
    <p:extLst>
      <p:ext uri="{BB962C8B-B14F-4D97-AF65-F5344CB8AC3E}">
        <p14:creationId xmlns:p14="http://schemas.microsoft.com/office/powerpoint/2010/main" val="2258097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declaration/property/constant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declaration + property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recursive property + constant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373" y="3706523"/>
            <a:ext cx="3483295" cy="1947554"/>
          </a:xfrm>
          <a:prstGeom prst="rect">
            <a:avLst/>
          </a:prstGeom>
        </p:spPr>
      </p:pic>
      <p:pic>
        <p:nvPicPr>
          <p:cNvPr id="23" name="Obraz 22">
            <a:extLst>
              <a:ext uri="{FF2B5EF4-FFF2-40B4-BE49-F238E27FC236}">
                <a16:creationId xmlns:a16="http://schemas.microsoft.com/office/drawing/2014/main" id="{EF7B0055-47D6-4EA3-BE37-30DAB5867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3706523"/>
            <a:ext cx="3496779" cy="1896556"/>
          </a:xfrm>
          <a:prstGeom prst="rect">
            <a:avLst/>
          </a:prstGeom>
        </p:spPr>
      </p:pic>
    </p:spTree>
    <p:extLst>
      <p:ext uri="{BB962C8B-B14F-4D97-AF65-F5344CB8AC3E}">
        <p14:creationId xmlns:p14="http://schemas.microsoft.com/office/powerpoint/2010/main" val="28054679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Recursive patterns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 – property/designation/positional/discard pattern</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8" name="Rectangle 59">
            <a:extLst>
              <a:ext uri="{FF2B5EF4-FFF2-40B4-BE49-F238E27FC236}">
                <a16:creationId xmlns:a16="http://schemas.microsoft.com/office/drawing/2014/main" id="{9170586B-8360-4322-8F30-6DAE0C4FF5AC}"/>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AD29A4CD-0C55-49F8-8BB5-249C81F9E5ED}"/>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20">
            <a:extLst>
              <a:ext uri="{FF2B5EF4-FFF2-40B4-BE49-F238E27FC236}">
                <a16:creationId xmlns:a16="http://schemas.microsoft.com/office/drawing/2014/main" id="{27F62311-C154-49C7-8863-079C437DF5CD}"/>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1" name="Freeform 31">
            <a:extLst>
              <a:ext uri="{FF2B5EF4-FFF2-40B4-BE49-F238E27FC236}">
                <a16:creationId xmlns:a16="http://schemas.microsoft.com/office/drawing/2014/main" id="{68B6E052-FBF9-4AEB-A4DD-99CA87EF649D}"/>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chemeClr val="bg1"/>
              </a:solidFill>
            </a:endParaRPr>
          </a:p>
        </p:txBody>
      </p:sp>
      <p:sp>
        <p:nvSpPr>
          <p:cNvPr id="12" name="Text Placeholder 9">
            <a:extLst>
              <a:ext uri="{FF2B5EF4-FFF2-40B4-BE49-F238E27FC236}">
                <a16:creationId xmlns:a16="http://schemas.microsoft.com/office/drawing/2014/main" id="{47FF76BE-F8D6-4015-A199-2EEBA4274A45}"/>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null +empty (property) pattern</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0">
            <a:extLst>
              <a:ext uri="{FF2B5EF4-FFF2-40B4-BE49-F238E27FC236}">
                <a16:creationId xmlns:a16="http://schemas.microsoft.com/office/drawing/2014/main" id="{AA224A2D-D45D-4B63-A54C-7690B2B97176}"/>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99EB591F-D916-47E2-BD63-50C8FF1C7CF2}"/>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positional + discard pattern</a:t>
            </a:r>
          </a:p>
        </p:txBody>
      </p:sp>
      <p:sp>
        <p:nvSpPr>
          <p:cNvPr id="15" name="Text Placeholder 10">
            <a:extLst>
              <a:ext uri="{FF2B5EF4-FFF2-40B4-BE49-F238E27FC236}">
                <a16:creationId xmlns:a16="http://schemas.microsoft.com/office/drawing/2014/main" id="{1B7F343D-CB38-4B74-99B2-6289243CF331}"/>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3" name="Obraz 2">
            <a:extLst>
              <a:ext uri="{FF2B5EF4-FFF2-40B4-BE49-F238E27FC236}">
                <a16:creationId xmlns:a16="http://schemas.microsoft.com/office/drawing/2014/main" id="{6174674C-5664-4962-B2A5-75B20E4C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112" y="3709289"/>
            <a:ext cx="4141376" cy="2049339"/>
          </a:xfrm>
          <a:prstGeom prst="rect">
            <a:avLst/>
          </a:prstGeom>
        </p:spPr>
      </p:pic>
      <p:pic>
        <p:nvPicPr>
          <p:cNvPr id="16" name="Obraz 15">
            <a:extLst>
              <a:ext uri="{FF2B5EF4-FFF2-40B4-BE49-F238E27FC236}">
                <a16:creationId xmlns:a16="http://schemas.microsoft.com/office/drawing/2014/main" id="{FEEE5EEF-CF70-4443-B548-82102AD36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3" y="3708007"/>
            <a:ext cx="3531541" cy="1885772"/>
          </a:xfrm>
          <a:prstGeom prst="rect">
            <a:avLst/>
          </a:prstGeom>
        </p:spPr>
      </p:pic>
    </p:spTree>
    <p:extLst>
      <p:ext uri="{BB962C8B-B14F-4D97-AF65-F5344CB8AC3E}">
        <p14:creationId xmlns:p14="http://schemas.microsoft.com/office/powerpoint/2010/main" val="23973050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p:txBody>
      </p:sp>
    </p:spTree>
    <p:extLst>
      <p:ext uri="{BB962C8B-B14F-4D97-AF65-F5344CB8AC3E}">
        <p14:creationId xmlns:p14="http://schemas.microsoft.com/office/powerpoint/2010/main" val="364742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5C0F07BE-AD1C-4D50-AB61-17963F03AB2F}"/>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Switch expressions</a:t>
            </a:r>
          </a:p>
        </p:txBody>
      </p:sp>
      <p:sp>
        <p:nvSpPr>
          <p:cNvPr id="7" name="Freeform 37">
            <a:extLst>
              <a:ext uri="{FF2B5EF4-FFF2-40B4-BE49-F238E27FC236}">
                <a16:creationId xmlns:a16="http://schemas.microsoft.com/office/drawing/2014/main" id="{1166029C-7EF4-4F28-BD2B-A07D11D4CAC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EC48305A-DFD8-4DF2-870C-DD156ECDA20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F89E79E9-7A36-4337-B7AE-47CB648775D6}"/>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4">
            <a:extLst>
              <a:ext uri="{FF2B5EF4-FFF2-40B4-BE49-F238E27FC236}">
                <a16:creationId xmlns:a16="http://schemas.microsoft.com/office/drawing/2014/main" id="{823FA1A2-05A8-46D6-80AD-06E0958E2B89}"/>
              </a:ext>
            </a:extLst>
          </p:cNvPr>
          <p:cNvGrpSpPr/>
          <p:nvPr/>
        </p:nvGrpSpPr>
        <p:grpSpPr>
          <a:xfrm>
            <a:off x="7134860" y="3971271"/>
            <a:ext cx="1597312" cy="932510"/>
            <a:chOff x="10145713" y="4802190"/>
            <a:chExt cx="568325" cy="331788"/>
          </a:xfrm>
        </p:grpSpPr>
        <p:sp>
          <p:nvSpPr>
            <p:cNvPr id="12" name="Oval 191">
              <a:extLst>
                <a:ext uri="{FF2B5EF4-FFF2-40B4-BE49-F238E27FC236}">
                  <a16:creationId xmlns:a16="http://schemas.microsoft.com/office/drawing/2014/main" id="{60DB035B-4362-4496-A553-F899E8C6E8F1}"/>
                </a:ext>
              </a:extLst>
            </p:cNvPr>
            <p:cNvSpPr>
              <a:spLocks noChangeArrowheads="1"/>
            </p:cNvSpPr>
            <p:nvPr/>
          </p:nvSpPr>
          <p:spPr bwMode="auto">
            <a:xfrm>
              <a:off x="10490200" y="4908553"/>
              <a:ext cx="195262" cy="1952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192">
              <a:extLst>
                <a:ext uri="{FF2B5EF4-FFF2-40B4-BE49-F238E27FC236}">
                  <a16:creationId xmlns:a16="http://schemas.microsoft.com/office/drawing/2014/main" id="{8B714E93-6145-4C28-82EC-CE31A548C362}"/>
                </a:ext>
              </a:extLst>
            </p:cNvPr>
            <p:cNvSpPr>
              <a:spLocks noChangeArrowheads="1"/>
            </p:cNvSpPr>
            <p:nvPr/>
          </p:nvSpPr>
          <p:spPr bwMode="auto">
            <a:xfrm>
              <a:off x="10174288" y="4908553"/>
              <a:ext cx="193675" cy="1952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93">
              <a:extLst>
                <a:ext uri="{FF2B5EF4-FFF2-40B4-BE49-F238E27FC236}">
                  <a16:creationId xmlns:a16="http://schemas.microsoft.com/office/drawing/2014/main" id="{3B270E4B-9AAC-4CAF-A5CB-E402B0AB2D40}"/>
                </a:ext>
              </a:extLst>
            </p:cNvPr>
            <p:cNvSpPr>
              <a:spLocks noEditPoints="1"/>
            </p:cNvSpPr>
            <p:nvPr/>
          </p:nvSpPr>
          <p:spPr bwMode="auto">
            <a:xfrm>
              <a:off x="10145713" y="4841878"/>
              <a:ext cx="568325" cy="292100"/>
            </a:xfrm>
            <a:custGeom>
              <a:avLst/>
              <a:gdLst>
                <a:gd name="T0" fmla="*/ 276 w 296"/>
                <a:gd name="T1" fmla="*/ 38 h 151"/>
                <a:gd name="T2" fmla="*/ 270 w 296"/>
                <a:gd name="T3" fmla="*/ 33 h 151"/>
                <a:gd name="T4" fmla="*/ 246 w 296"/>
                <a:gd name="T5" fmla="*/ 12 h 151"/>
                <a:gd name="T6" fmla="*/ 213 w 296"/>
                <a:gd name="T7" fmla="*/ 0 h 151"/>
                <a:gd name="T8" fmla="*/ 213 w 296"/>
                <a:gd name="T9" fmla="*/ 0 h 151"/>
                <a:gd name="T10" fmla="*/ 83 w 296"/>
                <a:gd name="T11" fmla="*/ 0 h 151"/>
                <a:gd name="T12" fmla="*/ 83 w 296"/>
                <a:gd name="T13" fmla="*/ 0 h 151"/>
                <a:gd name="T14" fmla="*/ 50 w 296"/>
                <a:gd name="T15" fmla="*/ 12 h 151"/>
                <a:gd name="T16" fmla="*/ 25 w 296"/>
                <a:gd name="T17" fmla="*/ 33 h 151"/>
                <a:gd name="T18" fmla="*/ 20 w 296"/>
                <a:gd name="T19" fmla="*/ 38 h 151"/>
                <a:gd name="T20" fmla="*/ 0 w 296"/>
                <a:gd name="T21" fmla="*/ 85 h 151"/>
                <a:gd name="T22" fmla="*/ 66 w 296"/>
                <a:gd name="T23" fmla="*/ 151 h 151"/>
                <a:gd name="T24" fmla="*/ 131 w 296"/>
                <a:gd name="T25" fmla="*/ 93 h 151"/>
                <a:gd name="T26" fmla="*/ 148 w 296"/>
                <a:gd name="T27" fmla="*/ 98 h 151"/>
                <a:gd name="T28" fmla="*/ 164 w 296"/>
                <a:gd name="T29" fmla="*/ 93 h 151"/>
                <a:gd name="T30" fmla="*/ 230 w 296"/>
                <a:gd name="T31" fmla="*/ 151 h 151"/>
                <a:gd name="T32" fmla="*/ 296 w 296"/>
                <a:gd name="T33" fmla="*/ 85 h 151"/>
                <a:gd name="T34" fmla="*/ 276 w 296"/>
                <a:gd name="T35" fmla="*/ 38 h 151"/>
                <a:gd name="T36" fmla="*/ 66 w 296"/>
                <a:gd name="T37" fmla="*/ 130 h 151"/>
                <a:gd name="T38" fmla="*/ 21 w 296"/>
                <a:gd name="T39" fmla="*/ 85 h 151"/>
                <a:gd name="T40" fmla="*/ 66 w 296"/>
                <a:gd name="T41" fmla="*/ 40 h 151"/>
                <a:gd name="T42" fmla="*/ 111 w 296"/>
                <a:gd name="T43" fmla="*/ 85 h 151"/>
                <a:gd name="T44" fmla="*/ 66 w 296"/>
                <a:gd name="T45" fmla="*/ 130 h 151"/>
                <a:gd name="T46" fmla="*/ 148 w 296"/>
                <a:gd name="T47" fmla="*/ 79 h 151"/>
                <a:gd name="T48" fmla="*/ 133 w 296"/>
                <a:gd name="T49" fmla="*/ 64 h 151"/>
                <a:gd name="T50" fmla="*/ 148 w 296"/>
                <a:gd name="T51" fmla="*/ 50 h 151"/>
                <a:gd name="T52" fmla="*/ 163 w 296"/>
                <a:gd name="T53" fmla="*/ 64 h 151"/>
                <a:gd name="T54" fmla="*/ 148 w 296"/>
                <a:gd name="T55" fmla="*/ 79 h 151"/>
                <a:gd name="T56" fmla="*/ 230 w 296"/>
                <a:gd name="T57" fmla="*/ 130 h 151"/>
                <a:gd name="T58" fmla="*/ 185 w 296"/>
                <a:gd name="T59" fmla="*/ 85 h 151"/>
                <a:gd name="T60" fmla="*/ 230 w 296"/>
                <a:gd name="T61" fmla="*/ 40 h 151"/>
                <a:gd name="T62" fmla="*/ 275 w 296"/>
                <a:gd name="T63" fmla="*/ 85 h 151"/>
                <a:gd name="T64" fmla="*/ 230 w 296"/>
                <a:gd name="T65" fmla="*/ 13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151">
                  <a:moveTo>
                    <a:pt x="276" y="38"/>
                  </a:moveTo>
                  <a:cubicBezTo>
                    <a:pt x="274" y="36"/>
                    <a:pt x="272" y="35"/>
                    <a:pt x="270" y="33"/>
                  </a:cubicBezTo>
                  <a:cubicBezTo>
                    <a:pt x="246" y="12"/>
                    <a:pt x="246" y="12"/>
                    <a:pt x="246" y="12"/>
                  </a:cubicBezTo>
                  <a:cubicBezTo>
                    <a:pt x="236" y="5"/>
                    <a:pt x="225" y="1"/>
                    <a:pt x="213" y="0"/>
                  </a:cubicBezTo>
                  <a:cubicBezTo>
                    <a:pt x="213" y="0"/>
                    <a:pt x="213" y="0"/>
                    <a:pt x="213" y="0"/>
                  </a:cubicBezTo>
                  <a:cubicBezTo>
                    <a:pt x="83" y="0"/>
                    <a:pt x="83" y="0"/>
                    <a:pt x="83" y="0"/>
                  </a:cubicBezTo>
                  <a:cubicBezTo>
                    <a:pt x="83" y="0"/>
                    <a:pt x="83" y="0"/>
                    <a:pt x="83" y="0"/>
                  </a:cubicBezTo>
                  <a:cubicBezTo>
                    <a:pt x="71" y="1"/>
                    <a:pt x="60" y="5"/>
                    <a:pt x="50" y="12"/>
                  </a:cubicBezTo>
                  <a:cubicBezTo>
                    <a:pt x="25" y="33"/>
                    <a:pt x="25" y="33"/>
                    <a:pt x="25" y="33"/>
                  </a:cubicBezTo>
                  <a:cubicBezTo>
                    <a:pt x="23" y="35"/>
                    <a:pt x="22" y="36"/>
                    <a:pt x="20" y="38"/>
                  </a:cubicBezTo>
                  <a:cubicBezTo>
                    <a:pt x="8" y="50"/>
                    <a:pt x="0" y="67"/>
                    <a:pt x="0" y="85"/>
                  </a:cubicBezTo>
                  <a:cubicBezTo>
                    <a:pt x="0" y="122"/>
                    <a:pt x="29" y="151"/>
                    <a:pt x="66" y="151"/>
                  </a:cubicBezTo>
                  <a:cubicBezTo>
                    <a:pt x="100" y="151"/>
                    <a:pt x="127" y="126"/>
                    <a:pt x="131" y="93"/>
                  </a:cubicBezTo>
                  <a:cubicBezTo>
                    <a:pt x="136" y="96"/>
                    <a:pt x="142" y="98"/>
                    <a:pt x="148" y="98"/>
                  </a:cubicBezTo>
                  <a:cubicBezTo>
                    <a:pt x="154" y="98"/>
                    <a:pt x="159" y="96"/>
                    <a:pt x="164" y="93"/>
                  </a:cubicBezTo>
                  <a:cubicBezTo>
                    <a:pt x="168" y="126"/>
                    <a:pt x="196" y="151"/>
                    <a:pt x="230" y="151"/>
                  </a:cubicBezTo>
                  <a:cubicBezTo>
                    <a:pt x="266" y="151"/>
                    <a:pt x="296" y="122"/>
                    <a:pt x="296" y="85"/>
                  </a:cubicBezTo>
                  <a:cubicBezTo>
                    <a:pt x="296" y="67"/>
                    <a:pt x="288" y="50"/>
                    <a:pt x="276" y="38"/>
                  </a:cubicBezTo>
                  <a:close/>
                  <a:moveTo>
                    <a:pt x="66" y="130"/>
                  </a:moveTo>
                  <a:cubicBezTo>
                    <a:pt x="41" y="130"/>
                    <a:pt x="21" y="110"/>
                    <a:pt x="21" y="85"/>
                  </a:cubicBezTo>
                  <a:cubicBezTo>
                    <a:pt x="21" y="60"/>
                    <a:pt x="41" y="40"/>
                    <a:pt x="66" y="40"/>
                  </a:cubicBezTo>
                  <a:cubicBezTo>
                    <a:pt x="91" y="40"/>
                    <a:pt x="111" y="60"/>
                    <a:pt x="111" y="85"/>
                  </a:cubicBezTo>
                  <a:cubicBezTo>
                    <a:pt x="111" y="110"/>
                    <a:pt x="91" y="130"/>
                    <a:pt x="66" y="130"/>
                  </a:cubicBezTo>
                  <a:close/>
                  <a:moveTo>
                    <a:pt x="148" y="79"/>
                  </a:moveTo>
                  <a:cubicBezTo>
                    <a:pt x="140" y="79"/>
                    <a:pt x="133" y="73"/>
                    <a:pt x="133" y="64"/>
                  </a:cubicBezTo>
                  <a:cubicBezTo>
                    <a:pt x="133" y="56"/>
                    <a:pt x="140" y="50"/>
                    <a:pt x="148" y="50"/>
                  </a:cubicBezTo>
                  <a:cubicBezTo>
                    <a:pt x="156" y="50"/>
                    <a:pt x="163" y="56"/>
                    <a:pt x="163" y="64"/>
                  </a:cubicBezTo>
                  <a:cubicBezTo>
                    <a:pt x="163" y="73"/>
                    <a:pt x="156" y="79"/>
                    <a:pt x="148" y="79"/>
                  </a:cubicBezTo>
                  <a:close/>
                  <a:moveTo>
                    <a:pt x="230" y="130"/>
                  </a:moveTo>
                  <a:cubicBezTo>
                    <a:pt x="205" y="130"/>
                    <a:pt x="185" y="110"/>
                    <a:pt x="185" y="85"/>
                  </a:cubicBezTo>
                  <a:cubicBezTo>
                    <a:pt x="185" y="60"/>
                    <a:pt x="205" y="40"/>
                    <a:pt x="230" y="40"/>
                  </a:cubicBezTo>
                  <a:cubicBezTo>
                    <a:pt x="255" y="40"/>
                    <a:pt x="275" y="60"/>
                    <a:pt x="275" y="85"/>
                  </a:cubicBezTo>
                  <a:cubicBezTo>
                    <a:pt x="275" y="110"/>
                    <a:pt x="255" y="130"/>
                    <a:pt x="230" y="1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94">
              <a:extLst>
                <a:ext uri="{FF2B5EF4-FFF2-40B4-BE49-F238E27FC236}">
                  <a16:creationId xmlns:a16="http://schemas.microsoft.com/office/drawing/2014/main" id="{C119B199-2AAF-42CC-BAFC-F9F0CB8458B6}"/>
                </a:ext>
              </a:extLst>
            </p:cNvPr>
            <p:cNvSpPr>
              <a:spLocks/>
            </p:cNvSpPr>
            <p:nvPr/>
          </p:nvSpPr>
          <p:spPr bwMode="auto">
            <a:xfrm>
              <a:off x="10221913"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1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3" y="33"/>
                    <a:pt x="0" y="31"/>
                    <a:pt x="0" y="28"/>
                  </a:cubicBezTo>
                  <a:cubicBezTo>
                    <a:pt x="0" y="13"/>
                    <a:pt x="13" y="0"/>
                    <a:pt x="28" y="0"/>
                  </a:cubicBezTo>
                  <a:cubicBezTo>
                    <a:pt x="31" y="0"/>
                    <a:pt x="33" y="2"/>
                    <a:pt x="33" y="5"/>
                  </a:cubicBezTo>
                  <a:cubicBezTo>
                    <a:pt x="33" y="8"/>
                    <a:pt x="31" y="11"/>
                    <a:pt x="28" y="11"/>
                  </a:cubicBezTo>
                  <a:cubicBezTo>
                    <a:pt x="19" y="11"/>
                    <a:pt x="11" y="18"/>
                    <a:pt x="11" y="28"/>
                  </a:cubicBezTo>
                  <a:cubicBezTo>
                    <a:pt x="11" y="31"/>
                    <a:pt x="8" y="33"/>
                    <a:pt x="5" y="33"/>
                  </a:cubicBezTo>
                  <a:close/>
                </a:path>
              </a:pathLst>
            </a:custGeom>
            <a:solidFill>
              <a:srgbClr val="2B0F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95">
              <a:extLst>
                <a:ext uri="{FF2B5EF4-FFF2-40B4-BE49-F238E27FC236}">
                  <a16:creationId xmlns:a16="http://schemas.microsoft.com/office/drawing/2014/main" id="{3793A709-2D8E-4BD9-9FAC-9F66FF744B2F}"/>
                </a:ext>
              </a:extLst>
            </p:cNvPr>
            <p:cNvSpPr>
              <a:spLocks/>
            </p:cNvSpPr>
            <p:nvPr/>
          </p:nvSpPr>
          <p:spPr bwMode="auto">
            <a:xfrm>
              <a:off x="10534650" y="4951415"/>
              <a:ext cx="63500" cy="63500"/>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0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2" y="33"/>
                    <a:pt x="0" y="31"/>
                    <a:pt x="0" y="28"/>
                  </a:cubicBezTo>
                  <a:cubicBezTo>
                    <a:pt x="0" y="13"/>
                    <a:pt x="12" y="0"/>
                    <a:pt x="28" y="0"/>
                  </a:cubicBezTo>
                  <a:cubicBezTo>
                    <a:pt x="31" y="0"/>
                    <a:pt x="33" y="2"/>
                    <a:pt x="33" y="5"/>
                  </a:cubicBezTo>
                  <a:cubicBezTo>
                    <a:pt x="33" y="8"/>
                    <a:pt x="31" y="11"/>
                    <a:pt x="28" y="11"/>
                  </a:cubicBezTo>
                  <a:cubicBezTo>
                    <a:pt x="18" y="11"/>
                    <a:pt x="10" y="18"/>
                    <a:pt x="10" y="28"/>
                  </a:cubicBezTo>
                  <a:cubicBezTo>
                    <a:pt x="10" y="31"/>
                    <a:pt x="8" y="33"/>
                    <a:pt x="5" y="33"/>
                  </a:cubicBezTo>
                  <a:close/>
                </a:path>
              </a:pathLst>
            </a:custGeom>
            <a:solidFill>
              <a:srgbClr val="2B0F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96">
              <a:extLst>
                <a:ext uri="{FF2B5EF4-FFF2-40B4-BE49-F238E27FC236}">
                  <a16:creationId xmlns:a16="http://schemas.microsoft.com/office/drawing/2014/main" id="{EB0A47EC-EEE5-46E9-A764-3DD540BBEB14}"/>
                </a:ext>
              </a:extLst>
            </p:cNvPr>
            <p:cNvSpPr>
              <a:spLocks/>
            </p:cNvSpPr>
            <p:nvPr/>
          </p:nvSpPr>
          <p:spPr bwMode="auto">
            <a:xfrm>
              <a:off x="10304463" y="4802190"/>
              <a:ext cx="249237" cy="39688"/>
            </a:xfrm>
            <a:custGeom>
              <a:avLst/>
              <a:gdLst>
                <a:gd name="T0" fmla="*/ 0 w 130"/>
                <a:gd name="T1" fmla="*/ 20 h 20"/>
                <a:gd name="T2" fmla="*/ 130 w 130"/>
                <a:gd name="T3" fmla="*/ 20 h 20"/>
                <a:gd name="T4" fmla="*/ 129 w 130"/>
                <a:gd name="T5" fmla="*/ 20 h 20"/>
                <a:gd name="T6" fmla="*/ 115 w 130"/>
                <a:gd name="T7" fmla="*/ 6 h 20"/>
                <a:gd name="T8" fmla="*/ 115 w 130"/>
                <a:gd name="T9" fmla="*/ 6 h 20"/>
                <a:gd name="T10" fmla="*/ 99 w 130"/>
                <a:gd name="T11" fmla="*/ 0 h 20"/>
                <a:gd name="T12" fmla="*/ 77 w 130"/>
                <a:gd name="T13" fmla="*/ 17 h 20"/>
                <a:gd name="T14" fmla="*/ 66 w 130"/>
                <a:gd name="T15" fmla="*/ 13 h 20"/>
                <a:gd name="T16" fmla="*/ 65 w 130"/>
                <a:gd name="T17" fmla="*/ 13 h 20"/>
                <a:gd name="T18" fmla="*/ 53 w 130"/>
                <a:gd name="T19" fmla="*/ 17 h 20"/>
                <a:gd name="T20" fmla="*/ 30 w 130"/>
                <a:gd name="T21" fmla="*/ 0 h 20"/>
                <a:gd name="T22" fmla="*/ 14 w 130"/>
                <a:gd name="T23" fmla="*/ 6 h 20"/>
                <a:gd name="T24" fmla="*/ 14 w 130"/>
                <a:gd name="T25" fmla="*/ 6 h 20"/>
                <a:gd name="T26" fmla="*/ 0 w 130"/>
                <a:gd name="T27" fmla="*/ 20 h 20"/>
                <a:gd name="T28" fmla="*/ 0 w 130"/>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0">
                  <a:moveTo>
                    <a:pt x="0" y="20"/>
                  </a:moveTo>
                  <a:cubicBezTo>
                    <a:pt x="130" y="20"/>
                    <a:pt x="130" y="20"/>
                    <a:pt x="130" y="20"/>
                  </a:cubicBezTo>
                  <a:cubicBezTo>
                    <a:pt x="130" y="20"/>
                    <a:pt x="129" y="20"/>
                    <a:pt x="129" y="20"/>
                  </a:cubicBezTo>
                  <a:cubicBezTo>
                    <a:pt x="115" y="6"/>
                    <a:pt x="115" y="6"/>
                    <a:pt x="115" y="6"/>
                  </a:cubicBezTo>
                  <a:cubicBezTo>
                    <a:pt x="115" y="6"/>
                    <a:pt x="115" y="6"/>
                    <a:pt x="115" y="6"/>
                  </a:cubicBezTo>
                  <a:cubicBezTo>
                    <a:pt x="111" y="3"/>
                    <a:pt x="105" y="0"/>
                    <a:pt x="99" y="0"/>
                  </a:cubicBezTo>
                  <a:cubicBezTo>
                    <a:pt x="89" y="0"/>
                    <a:pt x="80" y="7"/>
                    <a:pt x="77" y="17"/>
                  </a:cubicBezTo>
                  <a:cubicBezTo>
                    <a:pt x="74" y="15"/>
                    <a:pt x="70" y="13"/>
                    <a:pt x="66" y="13"/>
                  </a:cubicBezTo>
                  <a:cubicBezTo>
                    <a:pt x="66" y="13"/>
                    <a:pt x="65" y="13"/>
                    <a:pt x="65" y="13"/>
                  </a:cubicBezTo>
                  <a:cubicBezTo>
                    <a:pt x="60" y="13"/>
                    <a:pt x="56" y="14"/>
                    <a:pt x="53" y="17"/>
                  </a:cubicBezTo>
                  <a:cubicBezTo>
                    <a:pt x="50" y="7"/>
                    <a:pt x="41" y="0"/>
                    <a:pt x="30" y="0"/>
                  </a:cubicBezTo>
                  <a:cubicBezTo>
                    <a:pt x="24" y="0"/>
                    <a:pt x="19" y="3"/>
                    <a:pt x="14" y="6"/>
                  </a:cubicBezTo>
                  <a:cubicBezTo>
                    <a:pt x="14" y="6"/>
                    <a:pt x="14" y="6"/>
                    <a:pt x="14" y="6"/>
                  </a:cubicBezTo>
                  <a:cubicBezTo>
                    <a:pt x="0" y="20"/>
                    <a:pt x="0" y="20"/>
                    <a:pt x="0" y="20"/>
                  </a:cubicBezTo>
                  <a:cubicBezTo>
                    <a:pt x="0" y="20"/>
                    <a:pt x="0" y="20"/>
                    <a:pt x="0"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676936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type of</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chemeClr val="accent4"/>
                </a:solidFill>
                <a:latin typeface="Verdana" panose="020B0604030504040204" pitchFamily="34" charset="0"/>
                <a:ea typeface="Verdana" panose="020B0604030504040204" pitchFamily="34" charset="0"/>
                <a:cs typeface="Verdana" panose="020B0604030504040204" pitchFamily="34" charset="0"/>
              </a:rPr>
              <a:t>i</a:t>
            </a: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 type</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switch</a:t>
            </a:r>
          </a:p>
        </p:txBody>
      </p:sp>
      <p:pic>
        <p:nvPicPr>
          <p:cNvPr id="3" name="Obraz 2">
            <a:extLst>
              <a:ext uri="{FF2B5EF4-FFF2-40B4-BE49-F238E27FC236}">
                <a16:creationId xmlns:a16="http://schemas.microsoft.com/office/drawing/2014/main" id="{011D349B-A264-4864-B5EF-EEC59B2EA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270" y="3696897"/>
            <a:ext cx="3538545" cy="1885366"/>
          </a:xfrm>
          <a:prstGeom prst="rect">
            <a:avLst/>
          </a:prstGeom>
        </p:spPr>
      </p:pic>
      <p:pic>
        <p:nvPicPr>
          <p:cNvPr id="21" name="Obraz 20">
            <a:extLst>
              <a:ext uri="{FF2B5EF4-FFF2-40B4-BE49-F238E27FC236}">
                <a16:creationId xmlns:a16="http://schemas.microsoft.com/office/drawing/2014/main" id="{EEA557F6-F2EF-4C93-9866-E2833666E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15" y="3696897"/>
            <a:ext cx="3538545" cy="1885366"/>
          </a:xfrm>
          <a:prstGeom prst="rect">
            <a:avLst/>
          </a:prstGeom>
        </p:spPr>
      </p:pic>
      <p:pic>
        <p:nvPicPr>
          <p:cNvPr id="23" name="Obraz 22">
            <a:extLst>
              <a:ext uri="{FF2B5EF4-FFF2-40B4-BE49-F238E27FC236}">
                <a16:creationId xmlns:a16="http://schemas.microsoft.com/office/drawing/2014/main" id="{689C57C6-52D2-47BD-857E-E942AA655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929" y="3696897"/>
            <a:ext cx="3538545" cy="1885366"/>
          </a:xfrm>
          <a:prstGeom prst="rect">
            <a:avLst/>
          </a:prstGeom>
        </p:spPr>
      </p:pic>
    </p:spTree>
    <p:extLst>
      <p:ext uri="{BB962C8B-B14F-4D97-AF65-F5344CB8AC3E}">
        <p14:creationId xmlns:p14="http://schemas.microsoft.com/office/powerpoint/2010/main" val="21611876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statements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7.0 – additional conditions</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if condition</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case condition</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when condition</a:t>
            </a:r>
          </a:p>
        </p:txBody>
      </p:sp>
      <p:pic>
        <p:nvPicPr>
          <p:cNvPr id="5" name="Obraz 4">
            <a:extLst>
              <a:ext uri="{FF2B5EF4-FFF2-40B4-BE49-F238E27FC236}">
                <a16:creationId xmlns:a16="http://schemas.microsoft.com/office/drawing/2014/main" id="{F04D5C34-6E30-47B9-91EC-963363F15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458" y="3593449"/>
            <a:ext cx="3019352" cy="2349168"/>
          </a:xfrm>
          <a:prstGeom prst="rect">
            <a:avLst/>
          </a:prstGeom>
        </p:spPr>
      </p:pic>
      <p:pic>
        <p:nvPicPr>
          <p:cNvPr id="18" name="Obraz 17">
            <a:extLst>
              <a:ext uri="{FF2B5EF4-FFF2-40B4-BE49-F238E27FC236}">
                <a16:creationId xmlns:a16="http://schemas.microsoft.com/office/drawing/2014/main" id="{4E332392-2D43-44D6-A333-3BD6FD2B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67" y="3599626"/>
            <a:ext cx="3019352" cy="2349168"/>
          </a:xfrm>
          <a:prstGeom prst="rect">
            <a:avLst/>
          </a:prstGeom>
        </p:spPr>
      </p:pic>
      <p:pic>
        <p:nvPicPr>
          <p:cNvPr id="20" name="Obraz 19">
            <a:extLst>
              <a:ext uri="{FF2B5EF4-FFF2-40B4-BE49-F238E27FC236}">
                <a16:creationId xmlns:a16="http://schemas.microsoft.com/office/drawing/2014/main" id="{C64A34EB-DFC2-49F2-9F64-437A5B34B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929" y="3593449"/>
            <a:ext cx="3019352" cy="2349168"/>
          </a:xfrm>
          <a:prstGeom prst="rect">
            <a:avLst/>
          </a:prstGeom>
        </p:spPr>
      </p:pic>
    </p:spTree>
    <p:extLst>
      <p:ext uri="{BB962C8B-B14F-4D97-AF65-F5344CB8AC3E}">
        <p14:creationId xmlns:p14="http://schemas.microsoft.com/office/powerpoint/2010/main" val="1599640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Default + if null</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Text Placeholder 10">
            <a:extLst>
              <a:ext uri="{FF2B5EF4-FFF2-40B4-BE49-F238E27FC236}">
                <a16:creationId xmlns:a16="http://schemas.microsoft.com/office/drawing/2014/main" id="{678FADC8-A22C-42B9-9CB7-27232542B82B}"/>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null</a:t>
            </a:r>
          </a:p>
        </p:txBody>
      </p:sp>
      <p:sp>
        <p:nvSpPr>
          <p:cNvPr id="26" name="Text Placeholder 10">
            <a:extLst>
              <a:ext uri="{FF2B5EF4-FFF2-40B4-BE49-F238E27FC236}">
                <a16:creationId xmlns:a16="http://schemas.microsoft.com/office/drawing/2014/main" id="{D053F23F-5BC3-42AC-A014-40726DCC2D8D}"/>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27" name="Obraz 26">
            <a:extLst>
              <a:ext uri="{FF2B5EF4-FFF2-40B4-BE49-F238E27FC236}">
                <a16:creationId xmlns:a16="http://schemas.microsoft.com/office/drawing/2014/main" id="{E447940B-C456-4F79-9DA8-6F40E5949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112" y="3682966"/>
            <a:ext cx="4401048" cy="2177837"/>
          </a:xfrm>
          <a:prstGeom prst="rect">
            <a:avLst/>
          </a:prstGeom>
        </p:spPr>
      </p:pic>
      <p:pic>
        <p:nvPicPr>
          <p:cNvPr id="28" name="Obraz 27">
            <a:extLst>
              <a:ext uri="{FF2B5EF4-FFF2-40B4-BE49-F238E27FC236}">
                <a16:creationId xmlns:a16="http://schemas.microsoft.com/office/drawing/2014/main" id="{FA49E927-B8E1-40F9-85C8-49789AFC1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2" y="3682966"/>
            <a:ext cx="3752976" cy="2004014"/>
          </a:xfrm>
          <a:prstGeom prst="rect">
            <a:avLst/>
          </a:prstGeom>
        </p:spPr>
      </p:pic>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Tree>
    <p:extLst>
      <p:ext uri="{BB962C8B-B14F-4D97-AF65-F5344CB8AC3E}">
        <p14:creationId xmlns:p14="http://schemas.microsoft.com/office/powerpoint/2010/main" val="33430319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Default + if object</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Text Placeholder 10">
            <a:extLst>
              <a:ext uri="{FF2B5EF4-FFF2-40B4-BE49-F238E27FC236}">
                <a16:creationId xmlns:a16="http://schemas.microsoft.com/office/drawing/2014/main" id="{678FADC8-A22C-42B9-9CB7-27232542B82B}"/>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Case var when</a:t>
            </a:r>
          </a:p>
        </p:txBody>
      </p:sp>
      <p:sp>
        <p:nvSpPr>
          <p:cNvPr id="26" name="Text Placeholder 10">
            <a:extLst>
              <a:ext uri="{FF2B5EF4-FFF2-40B4-BE49-F238E27FC236}">
                <a16:creationId xmlns:a16="http://schemas.microsoft.com/office/drawing/2014/main" id="{D053F23F-5BC3-42AC-A014-40726DCC2D8D}"/>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27" name="Obraz 26">
            <a:extLst>
              <a:ext uri="{FF2B5EF4-FFF2-40B4-BE49-F238E27FC236}">
                <a16:creationId xmlns:a16="http://schemas.microsoft.com/office/drawing/2014/main" id="{E447940B-C456-4F79-9DA8-6F40E5949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112" y="3682966"/>
            <a:ext cx="4401048" cy="2177837"/>
          </a:xfrm>
          <a:prstGeom prst="rect">
            <a:avLst/>
          </a:prstGeom>
        </p:spPr>
      </p:pic>
      <p:pic>
        <p:nvPicPr>
          <p:cNvPr id="28" name="Obraz 27">
            <a:extLst>
              <a:ext uri="{FF2B5EF4-FFF2-40B4-BE49-F238E27FC236}">
                <a16:creationId xmlns:a16="http://schemas.microsoft.com/office/drawing/2014/main" id="{FA49E927-B8E1-40F9-85C8-49789AFC1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2" y="3682966"/>
            <a:ext cx="3752976" cy="2004014"/>
          </a:xfrm>
          <a:prstGeom prst="rect">
            <a:avLst/>
          </a:prstGeom>
        </p:spPr>
      </p:pic>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Tree>
    <p:extLst>
      <p:ext uri="{BB962C8B-B14F-4D97-AF65-F5344CB8AC3E}">
        <p14:creationId xmlns:p14="http://schemas.microsoft.com/office/powerpoint/2010/main" val="328024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p:txBody>
      </p:sp>
    </p:spTree>
    <p:extLst>
      <p:ext uri="{BB962C8B-B14F-4D97-AF65-F5344CB8AC3E}">
        <p14:creationId xmlns:p14="http://schemas.microsoft.com/office/powerpoint/2010/main" val="37645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5</a:t>
            </a:r>
          </a:p>
        </p:txBody>
      </p:sp>
      <p:sp>
        <p:nvSpPr>
          <p:cNvPr id="8" name="Rectangle 59">
            <a:extLst>
              <a:ext uri="{FF2B5EF4-FFF2-40B4-BE49-F238E27FC236}">
                <a16:creationId xmlns:a16="http://schemas.microsoft.com/office/drawing/2014/main" id="{1F67BB42-1697-411E-900C-908E20D4A75B}"/>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59">
            <a:extLst>
              <a:ext uri="{FF2B5EF4-FFF2-40B4-BE49-F238E27FC236}">
                <a16:creationId xmlns:a16="http://schemas.microsoft.com/office/drawing/2014/main" id="{688066BD-2AD8-4B3D-B238-905A511C772F}"/>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59">
            <a:extLst>
              <a:ext uri="{FF2B5EF4-FFF2-40B4-BE49-F238E27FC236}">
                <a16:creationId xmlns:a16="http://schemas.microsoft.com/office/drawing/2014/main" id="{75E18D79-DBEC-4435-89C6-511CDA8EB9A7}"/>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26">
            <a:extLst>
              <a:ext uri="{FF2B5EF4-FFF2-40B4-BE49-F238E27FC236}">
                <a16:creationId xmlns:a16="http://schemas.microsoft.com/office/drawing/2014/main" id="{B73185F3-98FF-4BB7-BA02-7F91790B94E8}"/>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1">
            <a:extLst>
              <a:ext uri="{FF2B5EF4-FFF2-40B4-BE49-F238E27FC236}">
                <a16:creationId xmlns:a16="http://schemas.microsoft.com/office/drawing/2014/main" id="{FE407D47-CC42-418F-BB32-DE9CA28880BF}"/>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13" name="Text Placeholder 9">
            <a:extLst>
              <a:ext uri="{FF2B5EF4-FFF2-40B4-BE49-F238E27FC236}">
                <a16:creationId xmlns:a16="http://schemas.microsoft.com/office/drawing/2014/main" id="{80128159-415F-4DEF-9A01-435CA9142F82}"/>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lvl="0">
              <a:lnSpc>
                <a:spcPct val="90000"/>
              </a:lnSpc>
              <a:spcBef>
                <a:spcPts val="1000"/>
              </a:spcBef>
              <a:defRPr/>
            </a:pPr>
            <a:r>
              <a:rPr lang="en-US" b="1" dirty="0">
                <a:solidFill>
                  <a:srgbClr val="12ABDB"/>
                </a:solidFill>
                <a:latin typeface="Verdana" panose="020B0604030504040204" pitchFamily="34" charset="0"/>
                <a:ea typeface="Verdana" panose="020B0604030504040204" pitchFamily="34" charset="0"/>
                <a:cs typeface="Verdana" panose="020B0604030504040204" pitchFamily="34" charset="0"/>
              </a:rPr>
              <a:t>is</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Text Placeholder 9">
            <a:extLst>
              <a:ext uri="{FF2B5EF4-FFF2-40B4-BE49-F238E27FC236}">
                <a16:creationId xmlns:a16="http://schemas.microsoft.com/office/drawing/2014/main" id="{39340FB5-A068-4DA4-941C-887B7EF93BBD}"/>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switch</a:t>
            </a:r>
          </a:p>
        </p:txBody>
      </p:sp>
      <p:sp>
        <p:nvSpPr>
          <p:cNvPr id="15" name="Freeform 20">
            <a:extLst>
              <a:ext uri="{FF2B5EF4-FFF2-40B4-BE49-F238E27FC236}">
                <a16:creationId xmlns:a16="http://schemas.microsoft.com/office/drawing/2014/main" id="{EC9ACB1E-2881-4791-8139-2877E2426C41}"/>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Text Placeholder 9">
            <a:extLst>
              <a:ext uri="{FF2B5EF4-FFF2-40B4-BE49-F238E27FC236}">
                <a16:creationId xmlns:a16="http://schemas.microsoft.com/office/drawing/2014/main" id="{5A4C617D-E519-4766-9330-0A3562D720E4}"/>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Switch expr</a:t>
            </a:r>
          </a:p>
        </p:txBody>
      </p:sp>
      <p:pic>
        <p:nvPicPr>
          <p:cNvPr id="17" name="Obraz 16">
            <a:extLst>
              <a:ext uri="{FF2B5EF4-FFF2-40B4-BE49-F238E27FC236}">
                <a16:creationId xmlns:a16="http://schemas.microsoft.com/office/drawing/2014/main" id="{98ADA9D8-EEE6-4D52-9488-21840E0A7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03" y="5239069"/>
            <a:ext cx="2192584" cy="278163"/>
          </a:xfrm>
          <a:prstGeom prst="rect">
            <a:avLst/>
          </a:prstGeom>
        </p:spPr>
      </p:pic>
      <p:pic>
        <p:nvPicPr>
          <p:cNvPr id="18" name="Obraz 17">
            <a:extLst>
              <a:ext uri="{FF2B5EF4-FFF2-40B4-BE49-F238E27FC236}">
                <a16:creationId xmlns:a16="http://schemas.microsoft.com/office/drawing/2014/main" id="{210C8192-8845-4815-8716-EC8199395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92" y="3859720"/>
            <a:ext cx="2246020" cy="1229573"/>
          </a:xfrm>
          <a:prstGeom prst="rect">
            <a:avLst/>
          </a:prstGeom>
        </p:spPr>
      </p:pic>
      <p:pic>
        <p:nvPicPr>
          <p:cNvPr id="19" name="Obraz 18">
            <a:extLst>
              <a:ext uri="{FF2B5EF4-FFF2-40B4-BE49-F238E27FC236}">
                <a16:creationId xmlns:a16="http://schemas.microsoft.com/office/drawing/2014/main" id="{B4414A11-12A0-4C0B-82AF-9B736FE6E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89" y="3859721"/>
            <a:ext cx="2246020" cy="1229573"/>
          </a:xfrm>
          <a:prstGeom prst="rect">
            <a:avLst/>
          </a:prstGeom>
        </p:spPr>
      </p:pic>
      <p:pic>
        <p:nvPicPr>
          <p:cNvPr id="20" name="Obraz 19">
            <a:extLst>
              <a:ext uri="{FF2B5EF4-FFF2-40B4-BE49-F238E27FC236}">
                <a16:creationId xmlns:a16="http://schemas.microsoft.com/office/drawing/2014/main" id="{3FD01811-5C07-42BD-9ED5-6453BF8E6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673" y="3859721"/>
            <a:ext cx="2246020" cy="1229573"/>
          </a:xfrm>
          <a:prstGeom prst="rect">
            <a:avLst/>
          </a:prstGeom>
        </p:spPr>
      </p:pic>
    </p:spTree>
    <p:extLst>
      <p:ext uri="{BB962C8B-B14F-4D97-AF65-F5344CB8AC3E}">
        <p14:creationId xmlns:p14="http://schemas.microsoft.com/office/powerpoint/2010/main" val="36109055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6</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property</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Text Placeholder 10">
            <a:extLst>
              <a:ext uri="{FF2B5EF4-FFF2-40B4-BE49-F238E27FC236}">
                <a16:creationId xmlns:a16="http://schemas.microsoft.com/office/drawing/2014/main" id="{678FADC8-A22C-42B9-9CB7-27232542B82B}"/>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Rec prop</a:t>
            </a:r>
          </a:p>
        </p:txBody>
      </p:sp>
      <p:sp>
        <p:nvSpPr>
          <p:cNvPr id="26" name="Text Placeholder 10">
            <a:extLst>
              <a:ext uri="{FF2B5EF4-FFF2-40B4-BE49-F238E27FC236}">
                <a16:creationId xmlns:a16="http://schemas.microsoft.com/office/drawing/2014/main" id="{D053F23F-5BC3-42AC-A014-40726DCC2D8D}"/>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27" name="Obraz 26">
            <a:extLst>
              <a:ext uri="{FF2B5EF4-FFF2-40B4-BE49-F238E27FC236}">
                <a16:creationId xmlns:a16="http://schemas.microsoft.com/office/drawing/2014/main" id="{E447940B-C456-4F79-9DA8-6F40E5949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112" y="3682966"/>
            <a:ext cx="4401048" cy="2177837"/>
          </a:xfrm>
          <a:prstGeom prst="rect">
            <a:avLst/>
          </a:prstGeom>
        </p:spPr>
      </p:pic>
      <p:pic>
        <p:nvPicPr>
          <p:cNvPr id="28" name="Obraz 27">
            <a:extLst>
              <a:ext uri="{FF2B5EF4-FFF2-40B4-BE49-F238E27FC236}">
                <a16:creationId xmlns:a16="http://schemas.microsoft.com/office/drawing/2014/main" id="{FA49E927-B8E1-40F9-85C8-49789AFC1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2" y="3682966"/>
            <a:ext cx="3752976" cy="2004014"/>
          </a:xfrm>
          <a:prstGeom prst="rect">
            <a:avLst/>
          </a:prstGeom>
        </p:spPr>
      </p:pic>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Tree>
    <p:extLst>
      <p:ext uri="{BB962C8B-B14F-4D97-AF65-F5344CB8AC3E}">
        <p14:creationId xmlns:p14="http://schemas.microsoft.com/office/powerpoint/2010/main" val="42108845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7</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Null empty</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Text Placeholder 10">
            <a:extLst>
              <a:ext uri="{FF2B5EF4-FFF2-40B4-BE49-F238E27FC236}">
                <a16:creationId xmlns:a16="http://schemas.microsoft.com/office/drawing/2014/main" id="{678FADC8-A22C-42B9-9CB7-27232542B82B}"/>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discard</a:t>
            </a:r>
          </a:p>
        </p:txBody>
      </p:sp>
      <p:sp>
        <p:nvSpPr>
          <p:cNvPr id="26" name="Text Placeholder 10">
            <a:extLst>
              <a:ext uri="{FF2B5EF4-FFF2-40B4-BE49-F238E27FC236}">
                <a16:creationId xmlns:a16="http://schemas.microsoft.com/office/drawing/2014/main" id="{D053F23F-5BC3-42AC-A014-40726DCC2D8D}"/>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27" name="Obraz 26">
            <a:extLst>
              <a:ext uri="{FF2B5EF4-FFF2-40B4-BE49-F238E27FC236}">
                <a16:creationId xmlns:a16="http://schemas.microsoft.com/office/drawing/2014/main" id="{E447940B-C456-4F79-9DA8-6F40E5949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112" y="3682966"/>
            <a:ext cx="4401048" cy="2177837"/>
          </a:xfrm>
          <a:prstGeom prst="rect">
            <a:avLst/>
          </a:prstGeom>
        </p:spPr>
      </p:pic>
      <p:pic>
        <p:nvPicPr>
          <p:cNvPr id="28" name="Obraz 27">
            <a:extLst>
              <a:ext uri="{FF2B5EF4-FFF2-40B4-BE49-F238E27FC236}">
                <a16:creationId xmlns:a16="http://schemas.microsoft.com/office/drawing/2014/main" id="{FA49E927-B8E1-40F9-85C8-49789AFC1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2" y="3682966"/>
            <a:ext cx="3752976" cy="2004014"/>
          </a:xfrm>
          <a:prstGeom prst="rect">
            <a:avLst/>
          </a:prstGeom>
        </p:spPr>
      </p:pic>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Tree>
    <p:extLst>
      <p:ext uri="{BB962C8B-B14F-4D97-AF65-F5344CB8AC3E}">
        <p14:creationId xmlns:p14="http://schemas.microsoft.com/office/powerpoint/2010/main" val="14039110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Switch expressions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8</a:t>
            </a:r>
          </a:p>
        </p:txBody>
      </p:sp>
      <p:sp>
        <p:nvSpPr>
          <p:cNvPr id="21" name="Rectangle 59">
            <a:extLst>
              <a:ext uri="{FF2B5EF4-FFF2-40B4-BE49-F238E27FC236}">
                <a16:creationId xmlns:a16="http://schemas.microsoft.com/office/drawing/2014/main" id="{96832D66-A25D-46E9-B501-788954525DF3}"/>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59">
            <a:extLst>
              <a:ext uri="{FF2B5EF4-FFF2-40B4-BE49-F238E27FC236}">
                <a16:creationId xmlns:a16="http://schemas.microsoft.com/office/drawing/2014/main" id="{0D4F4F88-3082-41BF-A064-34978E37574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 Placeholder 9">
            <a:extLst>
              <a:ext uri="{FF2B5EF4-FFF2-40B4-BE49-F238E27FC236}">
                <a16:creationId xmlns:a16="http://schemas.microsoft.com/office/drawing/2014/main" id="{065B586F-4336-4395-AB63-A4A7CE7F7AD6}"/>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positionals</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Text Placeholder 10">
            <a:extLst>
              <a:ext uri="{FF2B5EF4-FFF2-40B4-BE49-F238E27FC236}">
                <a16:creationId xmlns:a16="http://schemas.microsoft.com/office/drawing/2014/main" id="{678FADC8-A22C-42B9-9CB7-27232542B82B}"/>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ext Placeholder 9">
            <a:extLst>
              <a:ext uri="{FF2B5EF4-FFF2-40B4-BE49-F238E27FC236}">
                <a16:creationId xmlns:a16="http://schemas.microsoft.com/office/drawing/2014/main" id="{5482796E-16AC-4D98-AC33-23544130E06E}"/>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CC2980"/>
                </a:solidFill>
                <a:latin typeface="Verdana" panose="020B0604030504040204" pitchFamily="34" charset="0"/>
                <a:ea typeface="Verdana" panose="020B0604030504040204" pitchFamily="34" charset="0"/>
                <a:cs typeface="Verdana" panose="020B0604030504040204" pitchFamily="34" charset="0"/>
              </a:rPr>
              <a:t>tuples</a:t>
            </a:r>
          </a:p>
        </p:txBody>
      </p:sp>
      <p:sp>
        <p:nvSpPr>
          <p:cNvPr id="26" name="Text Placeholder 10">
            <a:extLst>
              <a:ext uri="{FF2B5EF4-FFF2-40B4-BE49-F238E27FC236}">
                <a16:creationId xmlns:a16="http://schemas.microsoft.com/office/drawing/2014/main" id="{D053F23F-5BC3-42AC-A014-40726DCC2D8D}"/>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27" name="Obraz 26">
            <a:extLst>
              <a:ext uri="{FF2B5EF4-FFF2-40B4-BE49-F238E27FC236}">
                <a16:creationId xmlns:a16="http://schemas.microsoft.com/office/drawing/2014/main" id="{E447940B-C456-4F79-9DA8-6F40E5949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112" y="3682966"/>
            <a:ext cx="4401048" cy="2177837"/>
          </a:xfrm>
          <a:prstGeom prst="rect">
            <a:avLst/>
          </a:prstGeom>
        </p:spPr>
      </p:pic>
      <p:pic>
        <p:nvPicPr>
          <p:cNvPr id="28" name="Obraz 27">
            <a:extLst>
              <a:ext uri="{FF2B5EF4-FFF2-40B4-BE49-F238E27FC236}">
                <a16:creationId xmlns:a16="http://schemas.microsoft.com/office/drawing/2014/main" id="{FA49E927-B8E1-40F9-85C8-49789AFC1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2" y="3682966"/>
            <a:ext cx="3752976" cy="2004014"/>
          </a:xfrm>
          <a:prstGeom prst="rect">
            <a:avLst/>
          </a:prstGeom>
        </p:spPr>
      </p:pic>
      <p:sp>
        <p:nvSpPr>
          <p:cNvPr id="29" name="Freeform 20">
            <a:extLst>
              <a:ext uri="{FF2B5EF4-FFF2-40B4-BE49-F238E27FC236}">
                <a16:creationId xmlns:a16="http://schemas.microsoft.com/office/drawing/2014/main" id="{FA0AA1D8-180E-4E78-A817-65062F069290}"/>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CC29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pt-PT" b="1" dirty="0">
              <a:solidFill>
                <a:srgbClr val="CC2980"/>
              </a:solidFill>
            </a:endParaRPr>
          </a:p>
        </p:txBody>
      </p:sp>
      <p:sp>
        <p:nvSpPr>
          <p:cNvPr id="31" name="Freeform 31">
            <a:extLst>
              <a:ext uri="{FF2B5EF4-FFF2-40B4-BE49-F238E27FC236}">
                <a16:creationId xmlns:a16="http://schemas.microsoft.com/office/drawing/2014/main" id="{E70AE2A5-70B2-40C0-8459-667EC17E025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Tree>
    <p:extLst>
      <p:ext uri="{BB962C8B-B14F-4D97-AF65-F5344CB8AC3E}">
        <p14:creationId xmlns:p14="http://schemas.microsoft.com/office/powerpoint/2010/main" val="24646675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p:txBody>
      </p:sp>
    </p:spTree>
    <p:extLst>
      <p:ext uri="{BB962C8B-B14F-4D97-AF65-F5344CB8AC3E}">
        <p14:creationId xmlns:p14="http://schemas.microsoft.com/office/powerpoint/2010/main" val="37454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32B5666A-D1A8-4BE0-8141-9EEE0E25BB45}"/>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Target-typed new-expressions</a:t>
            </a:r>
          </a:p>
        </p:txBody>
      </p:sp>
      <p:sp>
        <p:nvSpPr>
          <p:cNvPr id="7" name="Freeform 37">
            <a:extLst>
              <a:ext uri="{FF2B5EF4-FFF2-40B4-BE49-F238E27FC236}">
                <a16:creationId xmlns:a16="http://schemas.microsoft.com/office/drawing/2014/main" id="{E361BA3E-AEE7-40D3-9A03-9487A03CD3D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7598E238-1436-4A21-B219-D44190EE3518}"/>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A380547D-1F50-4C59-B502-90F2CA0406E7}"/>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9">
            <a:extLst>
              <a:ext uri="{FF2B5EF4-FFF2-40B4-BE49-F238E27FC236}">
                <a16:creationId xmlns:a16="http://schemas.microsoft.com/office/drawing/2014/main" id="{72FDF6C5-6E8C-491B-B893-C2C77CDA70E5}"/>
              </a:ext>
            </a:extLst>
          </p:cNvPr>
          <p:cNvGrpSpPr>
            <a:grpSpLocks noChangeAspect="1"/>
          </p:cNvGrpSpPr>
          <p:nvPr/>
        </p:nvGrpSpPr>
        <p:grpSpPr>
          <a:xfrm>
            <a:off x="7427891" y="3886953"/>
            <a:ext cx="995806" cy="1145392"/>
            <a:chOff x="-1809750" y="4141788"/>
            <a:chExt cx="369887" cy="425450"/>
          </a:xfrm>
        </p:grpSpPr>
        <p:sp>
          <p:nvSpPr>
            <p:cNvPr id="12" name="Freeform 6">
              <a:extLst>
                <a:ext uri="{FF2B5EF4-FFF2-40B4-BE49-F238E27FC236}">
                  <a16:creationId xmlns:a16="http://schemas.microsoft.com/office/drawing/2014/main" id="{CBF5A89D-CEC4-49FE-8889-72B217C8D567}"/>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7">
              <a:extLst>
                <a:ext uri="{FF2B5EF4-FFF2-40B4-BE49-F238E27FC236}">
                  <a16:creationId xmlns:a16="http://schemas.microsoft.com/office/drawing/2014/main" id="{DF7C14B8-1093-4EAC-948C-16255ECEABEC}"/>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
              <a:extLst>
                <a:ext uri="{FF2B5EF4-FFF2-40B4-BE49-F238E27FC236}">
                  <a16:creationId xmlns:a16="http://schemas.microsoft.com/office/drawing/2014/main" id="{A73AAA8D-244B-41DF-B38F-F52EF70E560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
              <a:extLst>
                <a:ext uri="{FF2B5EF4-FFF2-40B4-BE49-F238E27FC236}">
                  <a16:creationId xmlns:a16="http://schemas.microsoft.com/office/drawing/2014/main" id="{8CEBF566-CC83-40B1-A3EA-FDE6127D88FE}"/>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
              <a:extLst>
                <a:ext uri="{FF2B5EF4-FFF2-40B4-BE49-F238E27FC236}">
                  <a16:creationId xmlns:a16="http://schemas.microsoft.com/office/drawing/2014/main" id="{60F07C09-B425-4D2A-A80E-E6014B183B61}"/>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2A043EA-24F7-4471-94E3-249CC1FD43CF}"/>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
              <a:extLst>
                <a:ext uri="{FF2B5EF4-FFF2-40B4-BE49-F238E27FC236}">
                  <a16:creationId xmlns:a16="http://schemas.microsoft.com/office/drawing/2014/main" id="{B98D8152-B768-4BFD-A14D-B602B35FD498}"/>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
              <a:extLst>
                <a:ext uri="{FF2B5EF4-FFF2-40B4-BE49-F238E27FC236}">
                  <a16:creationId xmlns:a16="http://schemas.microsoft.com/office/drawing/2014/main" id="{C6D6E93A-F963-42E1-837C-26DAE1116AB1}"/>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756348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5481982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Target-typed new-expressions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467532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endParaRPr lang="en-GB" dirty="0"/>
          </a:p>
        </p:txBody>
      </p:sp>
    </p:spTree>
    <p:extLst>
      <p:ext uri="{BB962C8B-B14F-4D97-AF65-F5344CB8AC3E}">
        <p14:creationId xmlns:p14="http://schemas.microsoft.com/office/powerpoint/2010/main" val="203438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Extension everything</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9">
            <a:extLst>
              <a:ext uri="{FF2B5EF4-FFF2-40B4-BE49-F238E27FC236}">
                <a16:creationId xmlns:a16="http://schemas.microsoft.com/office/drawing/2014/main" id="{D8FDBFB1-F7B4-4987-A0FA-10705EDA3469}"/>
              </a:ext>
            </a:extLst>
          </p:cNvPr>
          <p:cNvGrpSpPr/>
          <p:nvPr/>
        </p:nvGrpSpPr>
        <p:grpSpPr>
          <a:xfrm>
            <a:off x="7386059" y="3860085"/>
            <a:ext cx="1090678" cy="1257126"/>
            <a:chOff x="1778001" y="2597037"/>
            <a:chExt cx="395288" cy="455613"/>
          </a:xfrm>
        </p:grpSpPr>
        <p:sp>
          <p:nvSpPr>
            <p:cNvPr id="9" name="Freeform 42">
              <a:extLst>
                <a:ext uri="{FF2B5EF4-FFF2-40B4-BE49-F238E27FC236}">
                  <a16:creationId xmlns:a16="http://schemas.microsoft.com/office/drawing/2014/main" id="{B9744EAA-A088-41C1-AA67-F10A21298D4C}"/>
                </a:ext>
              </a:extLst>
            </p:cNvPr>
            <p:cNvSpPr>
              <a:spLocks/>
            </p:cNvSpPr>
            <p:nvPr/>
          </p:nvSpPr>
          <p:spPr bwMode="auto">
            <a:xfrm>
              <a:off x="1890714" y="2597037"/>
              <a:ext cx="174625" cy="455613"/>
            </a:xfrm>
            <a:custGeom>
              <a:avLst/>
              <a:gdLst>
                <a:gd name="T0" fmla="*/ 59 w 91"/>
                <a:gd name="T1" fmla="*/ 235 h 235"/>
                <a:gd name="T2" fmla="*/ 53 w 91"/>
                <a:gd name="T3" fmla="*/ 232 h 235"/>
                <a:gd name="T4" fmla="*/ 53 w 91"/>
                <a:gd name="T5" fmla="*/ 219 h 235"/>
                <a:gd name="T6" fmla="*/ 58 w 91"/>
                <a:gd name="T7" fmla="*/ 171 h 235"/>
                <a:gd name="T8" fmla="*/ 30 w 91"/>
                <a:gd name="T9" fmla="*/ 113 h 235"/>
                <a:gd name="T10" fmla="*/ 6 w 91"/>
                <a:gd name="T11" fmla="*/ 52 h 235"/>
                <a:gd name="T12" fmla="*/ 18 w 91"/>
                <a:gd name="T13" fmla="*/ 4 h 235"/>
                <a:gd name="T14" fmla="*/ 31 w 91"/>
                <a:gd name="T15" fmla="*/ 3 h 235"/>
                <a:gd name="T16" fmla="*/ 32 w 91"/>
                <a:gd name="T17" fmla="*/ 15 h 235"/>
                <a:gd name="T18" fmla="*/ 23 w 91"/>
                <a:gd name="T19" fmla="*/ 48 h 235"/>
                <a:gd name="T20" fmla="*/ 23 w 91"/>
                <a:gd name="T21" fmla="*/ 49 h 235"/>
                <a:gd name="T22" fmla="*/ 46 w 91"/>
                <a:gd name="T23" fmla="*/ 104 h 235"/>
                <a:gd name="T24" fmla="*/ 74 w 91"/>
                <a:gd name="T25" fmla="*/ 164 h 235"/>
                <a:gd name="T26" fmla="*/ 65 w 91"/>
                <a:gd name="T27" fmla="*/ 232 h 235"/>
                <a:gd name="T28" fmla="*/ 59 w 91"/>
                <a:gd name="T29"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235">
                  <a:moveTo>
                    <a:pt x="59" y="235"/>
                  </a:moveTo>
                  <a:cubicBezTo>
                    <a:pt x="57" y="235"/>
                    <a:pt x="54" y="234"/>
                    <a:pt x="53" y="232"/>
                  </a:cubicBezTo>
                  <a:cubicBezTo>
                    <a:pt x="50" y="228"/>
                    <a:pt x="50" y="223"/>
                    <a:pt x="53" y="219"/>
                  </a:cubicBezTo>
                  <a:cubicBezTo>
                    <a:pt x="54" y="219"/>
                    <a:pt x="70" y="203"/>
                    <a:pt x="58" y="171"/>
                  </a:cubicBezTo>
                  <a:cubicBezTo>
                    <a:pt x="48" y="147"/>
                    <a:pt x="39" y="129"/>
                    <a:pt x="30" y="113"/>
                  </a:cubicBezTo>
                  <a:cubicBezTo>
                    <a:pt x="18" y="90"/>
                    <a:pt x="9" y="73"/>
                    <a:pt x="6" y="52"/>
                  </a:cubicBezTo>
                  <a:cubicBezTo>
                    <a:pt x="0" y="26"/>
                    <a:pt x="18" y="5"/>
                    <a:pt x="18" y="4"/>
                  </a:cubicBezTo>
                  <a:cubicBezTo>
                    <a:pt x="22" y="0"/>
                    <a:pt x="27" y="0"/>
                    <a:pt x="31" y="3"/>
                  </a:cubicBezTo>
                  <a:cubicBezTo>
                    <a:pt x="34" y="6"/>
                    <a:pt x="35" y="12"/>
                    <a:pt x="32" y="15"/>
                  </a:cubicBezTo>
                  <a:cubicBezTo>
                    <a:pt x="31" y="16"/>
                    <a:pt x="19" y="31"/>
                    <a:pt x="23" y="48"/>
                  </a:cubicBezTo>
                  <a:cubicBezTo>
                    <a:pt x="23" y="49"/>
                    <a:pt x="23" y="49"/>
                    <a:pt x="23" y="49"/>
                  </a:cubicBezTo>
                  <a:cubicBezTo>
                    <a:pt x="26" y="67"/>
                    <a:pt x="35" y="83"/>
                    <a:pt x="46" y="104"/>
                  </a:cubicBezTo>
                  <a:cubicBezTo>
                    <a:pt x="54" y="121"/>
                    <a:pt x="64" y="140"/>
                    <a:pt x="74" y="164"/>
                  </a:cubicBezTo>
                  <a:cubicBezTo>
                    <a:pt x="91" y="208"/>
                    <a:pt x="66" y="231"/>
                    <a:pt x="65" y="232"/>
                  </a:cubicBezTo>
                  <a:cubicBezTo>
                    <a:pt x="63" y="234"/>
                    <a:pt x="61" y="235"/>
                    <a:pt x="59" y="2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43">
              <a:extLst>
                <a:ext uri="{FF2B5EF4-FFF2-40B4-BE49-F238E27FC236}">
                  <a16:creationId xmlns:a16="http://schemas.microsoft.com/office/drawing/2014/main" id="{C406175E-9E11-478C-ACA9-9C82B550621E}"/>
                </a:ext>
              </a:extLst>
            </p:cNvPr>
            <p:cNvSpPr>
              <a:spLocks/>
            </p:cNvSpPr>
            <p:nvPr/>
          </p:nvSpPr>
          <p:spPr bwMode="auto">
            <a:xfrm>
              <a:off x="1968501" y="2630375"/>
              <a:ext cx="119063" cy="50800"/>
            </a:xfrm>
            <a:custGeom>
              <a:avLst/>
              <a:gdLst>
                <a:gd name="T0" fmla="*/ 52 w 62"/>
                <a:gd name="T1" fmla="*/ 26 h 26"/>
                <a:gd name="T2" fmla="*/ 51 w 62"/>
                <a:gd name="T3" fmla="*/ 26 h 26"/>
                <a:gd name="T4" fmla="*/ 7 w 62"/>
                <a:gd name="T5" fmla="*/ 18 h 26"/>
                <a:gd name="T6" fmla="*/ 1 w 62"/>
                <a:gd name="T7" fmla="*/ 8 h 26"/>
                <a:gd name="T8" fmla="*/ 11 w 62"/>
                <a:gd name="T9" fmla="*/ 1 h 26"/>
                <a:gd name="T10" fmla="*/ 54 w 62"/>
                <a:gd name="T11" fmla="*/ 9 h 26"/>
                <a:gd name="T12" fmla="*/ 61 w 62"/>
                <a:gd name="T13" fmla="*/ 19 h 26"/>
                <a:gd name="T14" fmla="*/ 52 w 62"/>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6">
                  <a:moveTo>
                    <a:pt x="52" y="26"/>
                  </a:moveTo>
                  <a:cubicBezTo>
                    <a:pt x="52" y="26"/>
                    <a:pt x="51" y="26"/>
                    <a:pt x="51" y="26"/>
                  </a:cubicBezTo>
                  <a:cubicBezTo>
                    <a:pt x="7" y="18"/>
                    <a:pt x="7" y="18"/>
                    <a:pt x="7" y="18"/>
                  </a:cubicBezTo>
                  <a:cubicBezTo>
                    <a:pt x="3" y="17"/>
                    <a:pt x="0" y="12"/>
                    <a:pt x="1" y="8"/>
                  </a:cubicBezTo>
                  <a:cubicBezTo>
                    <a:pt x="1" y="3"/>
                    <a:pt x="6" y="0"/>
                    <a:pt x="11" y="1"/>
                  </a:cubicBezTo>
                  <a:cubicBezTo>
                    <a:pt x="54" y="9"/>
                    <a:pt x="54" y="9"/>
                    <a:pt x="54" y="9"/>
                  </a:cubicBezTo>
                  <a:cubicBezTo>
                    <a:pt x="59" y="10"/>
                    <a:pt x="62" y="14"/>
                    <a:pt x="61" y="19"/>
                  </a:cubicBezTo>
                  <a:cubicBezTo>
                    <a:pt x="60" y="23"/>
                    <a:pt x="56" y="26"/>
                    <a:pt x="52" y="26"/>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44">
              <a:extLst>
                <a:ext uri="{FF2B5EF4-FFF2-40B4-BE49-F238E27FC236}">
                  <a16:creationId xmlns:a16="http://schemas.microsoft.com/office/drawing/2014/main" id="{26A5A282-2456-40FF-A8D3-560C5119CA29}"/>
                </a:ext>
              </a:extLst>
            </p:cNvPr>
            <p:cNvSpPr>
              <a:spLocks/>
            </p:cNvSpPr>
            <p:nvPr/>
          </p:nvSpPr>
          <p:spPr bwMode="auto">
            <a:xfrm>
              <a:off x="1951039" y="2673237"/>
              <a:ext cx="141288" cy="65088"/>
            </a:xfrm>
            <a:custGeom>
              <a:avLst/>
              <a:gdLst>
                <a:gd name="T0" fmla="*/ 65 w 74"/>
                <a:gd name="T1" fmla="*/ 34 h 34"/>
                <a:gd name="T2" fmla="*/ 62 w 74"/>
                <a:gd name="T3" fmla="*/ 33 h 34"/>
                <a:gd name="T4" fmla="*/ 7 w 74"/>
                <a:gd name="T5" fmla="*/ 18 h 34"/>
                <a:gd name="T6" fmla="*/ 1 w 74"/>
                <a:gd name="T7" fmla="*/ 7 h 34"/>
                <a:gd name="T8" fmla="*/ 12 w 74"/>
                <a:gd name="T9" fmla="*/ 1 h 34"/>
                <a:gd name="T10" fmla="*/ 67 w 74"/>
                <a:gd name="T11" fmla="*/ 16 h 34"/>
                <a:gd name="T12" fmla="*/ 73 w 74"/>
                <a:gd name="T13" fmla="*/ 27 h 34"/>
                <a:gd name="T14" fmla="*/ 65 w 7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4">
                  <a:moveTo>
                    <a:pt x="65" y="34"/>
                  </a:moveTo>
                  <a:cubicBezTo>
                    <a:pt x="64" y="34"/>
                    <a:pt x="63" y="33"/>
                    <a:pt x="62" y="33"/>
                  </a:cubicBezTo>
                  <a:cubicBezTo>
                    <a:pt x="7" y="18"/>
                    <a:pt x="7" y="18"/>
                    <a:pt x="7" y="18"/>
                  </a:cubicBezTo>
                  <a:cubicBezTo>
                    <a:pt x="2" y="17"/>
                    <a:pt x="0" y="12"/>
                    <a:pt x="1" y="7"/>
                  </a:cubicBezTo>
                  <a:cubicBezTo>
                    <a:pt x="2" y="3"/>
                    <a:pt x="7" y="0"/>
                    <a:pt x="12" y="1"/>
                  </a:cubicBezTo>
                  <a:cubicBezTo>
                    <a:pt x="67" y="16"/>
                    <a:pt x="67" y="16"/>
                    <a:pt x="67" y="16"/>
                  </a:cubicBezTo>
                  <a:cubicBezTo>
                    <a:pt x="72" y="18"/>
                    <a:pt x="74" y="23"/>
                    <a:pt x="73" y="27"/>
                  </a:cubicBezTo>
                  <a:cubicBezTo>
                    <a:pt x="72" y="31"/>
                    <a:pt x="69" y="34"/>
                    <a:pt x="65" y="34"/>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5">
              <a:extLst>
                <a:ext uri="{FF2B5EF4-FFF2-40B4-BE49-F238E27FC236}">
                  <a16:creationId xmlns:a16="http://schemas.microsoft.com/office/drawing/2014/main" id="{D53B8B1C-A14D-4700-BBC5-4B460755FF27}"/>
                </a:ext>
              </a:extLst>
            </p:cNvPr>
            <p:cNvSpPr>
              <a:spLocks/>
            </p:cNvSpPr>
            <p:nvPr/>
          </p:nvSpPr>
          <p:spPr bwMode="auto">
            <a:xfrm>
              <a:off x="1965326" y="2717687"/>
              <a:ext cx="88900" cy="57150"/>
            </a:xfrm>
            <a:custGeom>
              <a:avLst/>
              <a:gdLst>
                <a:gd name="T0" fmla="*/ 36 w 46"/>
                <a:gd name="T1" fmla="*/ 30 h 30"/>
                <a:gd name="T2" fmla="*/ 32 w 46"/>
                <a:gd name="T3" fmla="*/ 30 h 30"/>
                <a:gd name="T4" fmla="*/ 6 w 46"/>
                <a:gd name="T5" fmla="*/ 18 h 30"/>
                <a:gd name="T6" fmla="*/ 2 w 46"/>
                <a:gd name="T7" fmla="*/ 7 h 30"/>
                <a:gd name="T8" fmla="*/ 13 w 46"/>
                <a:gd name="T9" fmla="*/ 2 h 30"/>
                <a:gd name="T10" fmla="*/ 39 w 46"/>
                <a:gd name="T11" fmla="*/ 14 h 30"/>
                <a:gd name="T12" fmla="*/ 44 w 46"/>
                <a:gd name="T13" fmla="*/ 25 h 30"/>
                <a:gd name="T14" fmla="*/ 36 w 46"/>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0">
                  <a:moveTo>
                    <a:pt x="36" y="30"/>
                  </a:moveTo>
                  <a:cubicBezTo>
                    <a:pt x="35" y="30"/>
                    <a:pt x="34" y="30"/>
                    <a:pt x="32" y="30"/>
                  </a:cubicBezTo>
                  <a:cubicBezTo>
                    <a:pt x="6" y="18"/>
                    <a:pt x="6" y="18"/>
                    <a:pt x="6" y="18"/>
                  </a:cubicBezTo>
                  <a:cubicBezTo>
                    <a:pt x="2" y="16"/>
                    <a:pt x="0" y="11"/>
                    <a:pt x="2" y="7"/>
                  </a:cubicBezTo>
                  <a:cubicBezTo>
                    <a:pt x="4" y="2"/>
                    <a:pt x="9" y="0"/>
                    <a:pt x="13" y="2"/>
                  </a:cubicBezTo>
                  <a:cubicBezTo>
                    <a:pt x="39" y="14"/>
                    <a:pt x="39" y="14"/>
                    <a:pt x="39" y="14"/>
                  </a:cubicBezTo>
                  <a:cubicBezTo>
                    <a:pt x="44" y="16"/>
                    <a:pt x="46" y="21"/>
                    <a:pt x="44" y="25"/>
                  </a:cubicBezTo>
                  <a:cubicBezTo>
                    <a:pt x="42" y="28"/>
                    <a:pt x="39" y="30"/>
                    <a:pt x="36" y="30"/>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46">
              <a:extLst>
                <a:ext uri="{FF2B5EF4-FFF2-40B4-BE49-F238E27FC236}">
                  <a16:creationId xmlns:a16="http://schemas.microsoft.com/office/drawing/2014/main" id="{FCE94556-57A8-4E31-8F0E-81A9DE61FF8D}"/>
                </a:ext>
              </a:extLst>
            </p:cNvPr>
            <p:cNvSpPr>
              <a:spLocks/>
            </p:cNvSpPr>
            <p:nvPr/>
          </p:nvSpPr>
          <p:spPr bwMode="auto">
            <a:xfrm>
              <a:off x="1881189" y="2878025"/>
              <a:ext cx="95250" cy="53975"/>
            </a:xfrm>
            <a:custGeom>
              <a:avLst/>
              <a:gdLst>
                <a:gd name="T0" fmla="*/ 40 w 49"/>
                <a:gd name="T1" fmla="*/ 28 h 28"/>
                <a:gd name="T2" fmla="*/ 37 w 49"/>
                <a:gd name="T3" fmla="*/ 27 h 28"/>
                <a:gd name="T4" fmla="*/ 7 w 49"/>
                <a:gd name="T5" fmla="*/ 18 h 28"/>
                <a:gd name="T6" fmla="*/ 2 w 49"/>
                <a:gd name="T7" fmla="*/ 7 h 28"/>
                <a:gd name="T8" fmla="*/ 13 w 49"/>
                <a:gd name="T9" fmla="*/ 1 h 28"/>
                <a:gd name="T10" fmla="*/ 42 w 49"/>
                <a:gd name="T11" fmla="*/ 10 h 28"/>
                <a:gd name="T12" fmla="*/ 48 w 49"/>
                <a:gd name="T13" fmla="*/ 21 h 28"/>
                <a:gd name="T14" fmla="*/ 40 w 4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8">
                  <a:moveTo>
                    <a:pt x="40" y="28"/>
                  </a:moveTo>
                  <a:cubicBezTo>
                    <a:pt x="39" y="28"/>
                    <a:pt x="38" y="27"/>
                    <a:pt x="37" y="27"/>
                  </a:cubicBezTo>
                  <a:cubicBezTo>
                    <a:pt x="7" y="18"/>
                    <a:pt x="7" y="18"/>
                    <a:pt x="7" y="18"/>
                  </a:cubicBezTo>
                  <a:cubicBezTo>
                    <a:pt x="3" y="17"/>
                    <a:pt x="0" y="12"/>
                    <a:pt x="2" y="7"/>
                  </a:cubicBezTo>
                  <a:cubicBezTo>
                    <a:pt x="3" y="3"/>
                    <a:pt x="8" y="0"/>
                    <a:pt x="13" y="1"/>
                  </a:cubicBezTo>
                  <a:cubicBezTo>
                    <a:pt x="42" y="10"/>
                    <a:pt x="42" y="10"/>
                    <a:pt x="42" y="10"/>
                  </a:cubicBezTo>
                  <a:cubicBezTo>
                    <a:pt x="47" y="12"/>
                    <a:pt x="49" y="17"/>
                    <a:pt x="48" y="21"/>
                  </a:cubicBezTo>
                  <a:cubicBezTo>
                    <a:pt x="47" y="25"/>
                    <a:pt x="43" y="28"/>
                    <a:pt x="40" y="28"/>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D4396170-C119-4E63-8F6A-38FD7871DA0F}"/>
                </a:ext>
              </a:extLst>
            </p:cNvPr>
            <p:cNvSpPr>
              <a:spLocks/>
            </p:cNvSpPr>
            <p:nvPr/>
          </p:nvSpPr>
          <p:spPr bwMode="auto">
            <a:xfrm>
              <a:off x="1839914" y="2919300"/>
              <a:ext cx="150813" cy="61913"/>
            </a:xfrm>
            <a:custGeom>
              <a:avLst/>
              <a:gdLst>
                <a:gd name="T0" fmla="*/ 70 w 79"/>
                <a:gd name="T1" fmla="*/ 32 h 32"/>
                <a:gd name="T2" fmla="*/ 68 w 79"/>
                <a:gd name="T3" fmla="*/ 32 h 32"/>
                <a:gd name="T4" fmla="*/ 8 w 79"/>
                <a:gd name="T5" fmla="*/ 18 h 32"/>
                <a:gd name="T6" fmla="*/ 1 w 79"/>
                <a:gd name="T7" fmla="*/ 8 h 32"/>
                <a:gd name="T8" fmla="*/ 12 w 79"/>
                <a:gd name="T9" fmla="*/ 1 h 32"/>
                <a:gd name="T10" fmla="*/ 72 w 79"/>
                <a:gd name="T11" fmla="*/ 15 h 32"/>
                <a:gd name="T12" fmla="*/ 78 w 79"/>
                <a:gd name="T13" fmla="*/ 25 h 32"/>
                <a:gd name="T14" fmla="*/ 70 w 7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2">
                  <a:moveTo>
                    <a:pt x="70" y="32"/>
                  </a:moveTo>
                  <a:cubicBezTo>
                    <a:pt x="69" y="32"/>
                    <a:pt x="69" y="32"/>
                    <a:pt x="68" y="32"/>
                  </a:cubicBezTo>
                  <a:cubicBezTo>
                    <a:pt x="8" y="18"/>
                    <a:pt x="8" y="18"/>
                    <a:pt x="8" y="18"/>
                  </a:cubicBezTo>
                  <a:cubicBezTo>
                    <a:pt x="3" y="17"/>
                    <a:pt x="0" y="13"/>
                    <a:pt x="1" y="8"/>
                  </a:cubicBezTo>
                  <a:cubicBezTo>
                    <a:pt x="2" y="3"/>
                    <a:pt x="7" y="0"/>
                    <a:pt x="12" y="1"/>
                  </a:cubicBezTo>
                  <a:cubicBezTo>
                    <a:pt x="72" y="15"/>
                    <a:pt x="72" y="15"/>
                    <a:pt x="72" y="15"/>
                  </a:cubicBezTo>
                  <a:cubicBezTo>
                    <a:pt x="76" y="16"/>
                    <a:pt x="79" y="21"/>
                    <a:pt x="78" y="25"/>
                  </a:cubicBezTo>
                  <a:cubicBezTo>
                    <a:pt x="77" y="29"/>
                    <a:pt x="74" y="32"/>
                    <a:pt x="70" y="32"/>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48">
              <a:extLst>
                <a:ext uri="{FF2B5EF4-FFF2-40B4-BE49-F238E27FC236}">
                  <a16:creationId xmlns:a16="http://schemas.microsoft.com/office/drawing/2014/main" id="{DD5AF9BA-D8C7-4731-B7EC-908598386028}"/>
                </a:ext>
              </a:extLst>
            </p:cNvPr>
            <p:cNvSpPr>
              <a:spLocks/>
            </p:cNvSpPr>
            <p:nvPr/>
          </p:nvSpPr>
          <p:spPr bwMode="auto">
            <a:xfrm>
              <a:off x="1849439" y="2968512"/>
              <a:ext cx="123825" cy="57150"/>
            </a:xfrm>
            <a:custGeom>
              <a:avLst/>
              <a:gdLst>
                <a:gd name="T0" fmla="*/ 55 w 65"/>
                <a:gd name="T1" fmla="*/ 29 h 29"/>
                <a:gd name="T2" fmla="*/ 53 w 65"/>
                <a:gd name="T3" fmla="*/ 29 h 29"/>
                <a:gd name="T4" fmla="*/ 8 w 65"/>
                <a:gd name="T5" fmla="*/ 18 h 29"/>
                <a:gd name="T6" fmla="*/ 1 w 65"/>
                <a:gd name="T7" fmla="*/ 8 h 29"/>
                <a:gd name="T8" fmla="*/ 12 w 65"/>
                <a:gd name="T9" fmla="*/ 1 h 29"/>
                <a:gd name="T10" fmla="*/ 57 w 65"/>
                <a:gd name="T11" fmla="*/ 12 h 29"/>
                <a:gd name="T12" fmla="*/ 63 w 65"/>
                <a:gd name="T13" fmla="*/ 22 h 29"/>
                <a:gd name="T14" fmla="*/ 55 w 6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9">
                  <a:moveTo>
                    <a:pt x="55" y="29"/>
                  </a:moveTo>
                  <a:cubicBezTo>
                    <a:pt x="54" y="29"/>
                    <a:pt x="54" y="29"/>
                    <a:pt x="53" y="29"/>
                  </a:cubicBezTo>
                  <a:cubicBezTo>
                    <a:pt x="8" y="18"/>
                    <a:pt x="8" y="18"/>
                    <a:pt x="8" y="18"/>
                  </a:cubicBezTo>
                  <a:cubicBezTo>
                    <a:pt x="3" y="17"/>
                    <a:pt x="0" y="13"/>
                    <a:pt x="1" y="8"/>
                  </a:cubicBezTo>
                  <a:cubicBezTo>
                    <a:pt x="2" y="3"/>
                    <a:pt x="7" y="0"/>
                    <a:pt x="12" y="1"/>
                  </a:cubicBezTo>
                  <a:cubicBezTo>
                    <a:pt x="57" y="12"/>
                    <a:pt x="57" y="12"/>
                    <a:pt x="57" y="12"/>
                  </a:cubicBezTo>
                  <a:cubicBezTo>
                    <a:pt x="62" y="13"/>
                    <a:pt x="65" y="18"/>
                    <a:pt x="63" y="22"/>
                  </a:cubicBezTo>
                  <a:cubicBezTo>
                    <a:pt x="63" y="26"/>
                    <a:pt x="59" y="29"/>
                    <a:pt x="55" y="29"/>
                  </a:cubicBez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9">
              <a:extLst>
                <a:ext uri="{FF2B5EF4-FFF2-40B4-BE49-F238E27FC236}">
                  <a16:creationId xmlns:a16="http://schemas.microsoft.com/office/drawing/2014/main" id="{52CAB5EE-7E1C-4985-ACF9-639968F6CB20}"/>
                </a:ext>
              </a:extLst>
            </p:cNvPr>
            <p:cNvSpPr>
              <a:spLocks/>
            </p:cNvSpPr>
            <p:nvPr/>
          </p:nvSpPr>
          <p:spPr bwMode="auto">
            <a:xfrm>
              <a:off x="1778001" y="2822462"/>
              <a:ext cx="171450" cy="206375"/>
            </a:xfrm>
            <a:custGeom>
              <a:avLst/>
              <a:gdLst>
                <a:gd name="T0" fmla="*/ 23 w 89"/>
                <a:gd name="T1" fmla="*/ 107 h 107"/>
                <a:gd name="T2" fmla="*/ 15 w 89"/>
                <a:gd name="T3" fmla="*/ 101 h 107"/>
                <a:gd name="T4" fmla="*/ 18 w 89"/>
                <a:gd name="T5" fmla="*/ 33 h 107"/>
                <a:gd name="T6" fmla="*/ 78 w 89"/>
                <a:gd name="T7" fmla="*/ 1 h 107"/>
                <a:gd name="T8" fmla="*/ 88 w 89"/>
                <a:gd name="T9" fmla="*/ 8 h 107"/>
                <a:gd name="T10" fmla="*/ 81 w 89"/>
                <a:gd name="T11" fmla="*/ 18 h 107"/>
                <a:gd name="T12" fmla="*/ 81 w 89"/>
                <a:gd name="T13" fmla="*/ 18 h 107"/>
                <a:gd name="T14" fmla="*/ 33 w 89"/>
                <a:gd name="T15" fmla="*/ 43 h 107"/>
                <a:gd name="T16" fmla="*/ 31 w 89"/>
                <a:gd name="T17" fmla="*/ 95 h 107"/>
                <a:gd name="T18" fmla="*/ 26 w 89"/>
                <a:gd name="T19" fmla="*/ 106 h 107"/>
                <a:gd name="T20" fmla="*/ 23 w 89"/>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07">
                  <a:moveTo>
                    <a:pt x="23" y="107"/>
                  </a:moveTo>
                  <a:cubicBezTo>
                    <a:pt x="19" y="107"/>
                    <a:pt x="16" y="105"/>
                    <a:pt x="15" y="101"/>
                  </a:cubicBezTo>
                  <a:cubicBezTo>
                    <a:pt x="14" y="99"/>
                    <a:pt x="0" y="59"/>
                    <a:pt x="18" y="33"/>
                  </a:cubicBezTo>
                  <a:cubicBezTo>
                    <a:pt x="36" y="8"/>
                    <a:pt x="76" y="1"/>
                    <a:pt x="78" y="1"/>
                  </a:cubicBezTo>
                  <a:cubicBezTo>
                    <a:pt x="83" y="0"/>
                    <a:pt x="87" y="3"/>
                    <a:pt x="88" y="8"/>
                  </a:cubicBezTo>
                  <a:cubicBezTo>
                    <a:pt x="89" y="12"/>
                    <a:pt x="85" y="17"/>
                    <a:pt x="81" y="18"/>
                  </a:cubicBezTo>
                  <a:cubicBezTo>
                    <a:pt x="81" y="18"/>
                    <a:pt x="81" y="18"/>
                    <a:pt x="81" y="18"/>
                  </a:cubicBezTo>
                  <a:cubicBezTo>
                    <a:pt x="80" y="18"/>
                    <a:pt x="46" y="24"/>
                    <a:pt x="33" y="43"/>
                  </a:cubicBezTo>
                  <a:cubicBezTo>
                    <a:pt x="22" y="58"/>
                    <a:pt x="28" y="86"/>
                    <a:pt x="31" y="95"/>
                  </a:cubicBezTo>
                  <a:cubicBezTo>
                    <a:pt x="33" y="100"/>
                    <a:pt x="30" y="105"/>
                    <a:pt x="26" y="106"/>
                  </a:cubicBezTo>
                  <a:cubicBezTo>
                    <a:pt x="25" y="107"/>
                    <a:pt x="24" y="107"/>
                    <a:pt x="23" y="10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0">
              <a:extLst>
                <a:ext uri="{FF2B5EF4-FFF2-40B4-BE49-F238E27FC236}">
                  <a16:creationId xmlns:a16="http://schemas.microsoft.com/office/drawing/2014/main" id="{E9EEDDEB-81D7-4621-8A2A-2F5C4785F1AD}"/>
                </a:ext>
              </a:extLst>
            </p:cNvPr>
            <p:cNvSpPr>
              <a:spLocks/>
            </p:cNvSpPr>
            <p:nvPr/>
          </p:nvSpPr>
          <p:spPr bwMode="auto">
            <a:xfrm>
              <a:off x="1998664" y="2622437"/>
              <a:ext cx="174625" cy="207963"/>
            </a:xfrm>
            <a:custGeom>
              <a:avLst/>
              <a:gdLst>
                <a:gd name="T0" fmla="*/ 9 w 91"/>
                <a:gd name="T1" fmla="*/ 107 h 107"/>
                <a:gd name="T2" fmla="*/ 0 w 91"/>
                <a:gd name="T3" fmla="*/ 99 h 107"/>
                <a:gd name="T4" fmla="*/ 8 w 91"/>
                <a:gd name="T5" fmla="*/ 90 h 107"/>
                <a:gd name="T6" fmla="*/ 56 w 91"/>
                <a:gd name="T7" fmla="*/ 64 h 107"/>
                <a:gd name="T8" fmla="*/ 57 w 91"/>
                <a:gd name="T9" fmla="*/ 14 h 107"/>
                <a:gd name="T10" fmla="*/ 61 w 91"/>
                <a:gd name="T11" fmla="*/ 2 h 107"/>
                <a:gd name="T12" fmla="*/ 73 w 91"/>
                <a:gd name="T13" fmla="*/ 6 h 107"/>
                <a:gd name="T14" fmla="*/ 70 w 91"/>
                <a:gd name="T15" fmla="*/ 73 h 107"/>
                <a:gd name="T16" fmla="*/ 9 w 91"/>
                <a:gd name="T17" fmla="*/ 107 h 107"/>
                <a:gd name="T18" fmla="*/ 9 w 91"/>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07">
                  <a:moveTo>
                    <a:pt x="9" y="107"/>
                  </a:moveTo>
                  <a:cubicBezTo>
                    <a:pt x="4" y="107"/>
                    <a:pt x="0" y="104"/>
                    <a:pt x="0" y="99"/>
                  </a:cubicBezTo>
                  <a:cubicBezTo>
                    <a:pt x="0" y="94"/>
                    <a:pt x="4" y="90"/>
                    <a:pt x="8" y="90"/>
                  </a:cubicBezTo>
                  <a:cubicBezTo>
                    <a:pt x="9" y="90"/>
                    <a:pt x="39" y="89"/>
                    <a:pt x="56" y="64"/>
                  </a:cubicBezTo>
                  <a:cubicBezTo>
                    <a:pt x="71" y="40"/>
                    <a:pt x="57" y="14"/>
                    <a:pt x="57" y="14"/>
                  </a:cubicBezTo>
                  <a:cubicBezTo>
                    <a:pt x="55" y="10"/>
                    <a:pt x="57" y="4"/>
                    <a:pt x="61" y="2"/>
                  </a:cubicBezTo>
                  <a:cubicBezTo>
                    <a:pt x="65" y="0"/>
                    <a:pt x="70" y="1"/>
                    <a:pt x="73" y="6"/>
                  </a:cubicBezTo>
                  <a:cubicBezTo>
                    <a:pt x="73" y="7"/>
                    <a:pt x="91" y="41"/>
                    <a:pt x="70" y="73"/>
                  </a:cubicBezTo>
                  <a:cubicBezTo>
                    <a:pt x="49" y="106"/>
                    <a:pt x="10" y="107"/>
                    <a:pt x="9" y="107"/>
                  </a:cubicBezTo>
                  <a:cubicBezTo>
                    <a:pt x="9" y="107"/>
                    <a:pt x="9" y="107"/>
                    <a:pt x="9" y="10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9871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Async Main method</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7" name="Group 588">
            <a:extLst>
              <a:ext uri="{FF2B5EF4-FFF2-40B4-BE49-F238E27FC236}">
                <a16:creationId xmlns:a16="http://schemas.microsoft.com/office/drawing/2014/main" id="{26E82035-CA4E-4F33-A0E4-B5B4DD4BF094}"/>
              </a:ext>
            </a:extLst>
          </p:cNvPr>
          <p:cNvGrpSpPr/>
          <p:nvPr/>
        </p:nvGrpSpPr>
        <p:grpSpPr>
          <a:xfrm>
            <a:off x="9135016" y="2711003"/>
            <a:ext cx="1375490" cy="1288668"/>
            <a:chOff x="2894013" y="4765678"/>
            <a:chExt cx="477837" cy="447676"/>
          </a:xfrm>
        </p:grpSpPr>
        <p:sp>
          <p:nvSpPr>
            <p:cNvPr id="30" name="Oval 177">
              <a:extLst>
                <a:ext uri="{FF2B5EF4-FFF2-40B4-BE49-F238E27FC236}">
                  <a16:creationId xmlns:a16="http://schemas.microsoft.com/office/drawing/2014/main" id="{99DEB78D-8CE1-4B91-A9A6-C00DD78E8F2A}"/>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78">
              <a:extLst>
                <a:ext uri="{FF2B5EF4-FFF2-40B4-BE49-F238E27FC236}">
                  <a16:creationId xmlns:a16="http://schemas.microsoft.com/office/drawing/2014/main" id="{3078C225-2D3F-414D-81B0-F7EC24795CC4}"/>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79">
              <a:extLst>
                <a:ext uri="{FF2B5EF4-FFF2-40B4-BE49-F238E27FC236}">
                  <a16:creationId xmlns:a16="http://schemas.microsoft.com/office/drawing/2014/main" id="{0BB7F345-0634-4056-A928-AFF8185C5A08}"/>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80">
              <a:extLst>
                <a:ext uri="{FF2B5EF4-FFF2-40B4-BE49-F238E27FC236}">
                  <a16:creationId xmlns:a16="http://schemas.microsoft.com/office/drawing/2014/main" id="{1500BCCE-1ED6-4452-B61A-DEF38DD845F2}"/>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81">
              <a:extLst>
                <a:ext uri="{FF2B5EF4-FFF2-40B4-BE49-F238E27FC236}">
                  <a16:creationId xmlns:a16="http://schemas.microsoft.com/office/drawing/2014/main" id="{88D02EEF-863A-4AE1-AD7A-392A4D2B6076}"/>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82">
              <a:extLst>
                <a:ext uri="{FF2B5EF4-FFF2-40B4-BE49-F238E27FC236}">
                  <a16:creationId xmlns:a16="http://schemas.microsoft.com/office/drawing/2014/main" id="{CE161E87-7E82-4577-AE81-3D8F13C7F54F}"/>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83">
              <a:extLst>
                <a:ext uri="{FF2B5EF4-FFF2-40B4-BE49-F238E27FC236}">
                  <a16:creationId xmlns:a16="http://schemas.microsoft.com/office/drawing/2014/main" id="{96867774-6F64-478B-949B-4AB202FF51E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825840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021839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Extension everything</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2669076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5076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animEffect transition="in" filter="fade">
                                      <p:cBhvr>
                                        <p:cTn id="1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A5665095-8E9E-4D58-BDB7-1567809E1C3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Using declarations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8" name="Group 19">
            <a:extLst>
              <a:ext uri="{FF2B5EF4-FFF2-40B4-BE49-F238E27FC236}">
                <a16:creationId xmlns:a16="http://schemas.microsoft.com/office/drawing/2014/main" id="{CF5FE06C-4B1B-4C7D-9C1B-249749CBDA16}"/>
              </a:ext>
            </a:extLst>
          </p:cNvPr>
          <p:cNvGrpSpPr>
            <a:grpSpLocks noChangeAspect="1"/>
          </p:cNvGrpSpPr>
          <p:nvPr/>
        </p:nvGrpSpPr>
        <p:grpSpPr>
          <a:xfrm>
            <a:off x="7583918" y="3963965"/>
            <a:ext cx="665234" cy="1031966"/>
            <a:chOff x="-1876425" y="5237163"/>
            <a:chExt cx="247650" cy="384175"/>
          </a:xfrm>
        </p:grpSpPr>
        <p:sp>
          <p:nvSpPr>
            <p:cNvPr id="20" name="Freeform 18">
              <a:extLst>
                <a:ext uri="{FF2B5EF4-FFF2-40B4-BE49-F238E27FC236}">
                  <a16:creationId xmlns:a16="http://schemas.microsoft.com/office/drawing/2014/main" id="{CFC76FA8-53A5-4EF4-A1EA-68CAF7B15DCE}"/>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93E4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9">
              <a:extLst>
                <a:ext uri="{FF2B5EF4-FFF2-40B4-BE49-F238E27FC236}">
                  <a16:creationId xmlns:a16="http://schemas.microsoft.com/office/drawing/2014/main" id="{B7B3A445-F1FD-40C0-98FA-121865BFB7C8}"/>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915416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393221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Using declarations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2486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Object 62"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9612"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Rectangle 59"/>
          <p:cNvSpPr/>
          <p:nvPr/>
        </p:nvSpPr>
        <p:spPr>
          <a:xfrm>
            <a:off x="643101"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p:cNvSpPr/>
          <p:nvPr/>
        </p:nvSpPr>
        <p:spPr>
          <a:xfrm>
            <a:off x="4431214"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p:cNvSpPr/>
          <p:nvPr/>
        </p:nvSpPr>
        <p:spPr>
          <a:xfrm>
            <a:off x="8219327" y="2372497"/>
            <a:ext cx="3329572"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46" name="Group 19">
            <a:extLst>
              <a:ext uri="{FF2B5EF4-FFF2-40B4-BE49-F238E27FC236}">
                <a16:creationId xmlns:a16="http://schemas.microsoft.com/office/drawing/2014/main" id="{D08D893A-3784-4062-AD67-75C11DD4BC0A}"/>
              </a:ext>
            </a:extLst>
          </p:cNvPr>
          <p:cNvGrpSpPr>
            <a:grpSpLocks noChangeAspect="1"/>
          </p:cNvGrpSpPr>
          <p:nvPr/>
        </p:nvGrpSpPr>
        <p:grpSpPr bwMode="auto">
          <a:xfrm>
            <a:off x="7807059" y="1702869"/>
            <a:ext cx="1330762" cy="1244311"/>
            <a:chOff x="-106" y="-109"/>
            <a:chExt cx="1878" cy="1756"/>
          </a:xfrm>
        </p:grpSpPr>
        <p:sp>
          <p:nvSpPr>
            <p:cNvPr id="47" name="Freeform 20">
              <a:extLst>
                <a:ext uri="{FF2B5EF4-FFF2-40B4-BE49-F238E27FC236}">
                  <a16:creationId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8" name="Freeform 21">
              <a:extLst>
                <a:ext uri="{FF2B5EF4-FFF2-40B4-BE49-F238E27FC236}">
                  <a16:creationId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9" name="Freeform 22">
              <a:extLst>
                <a:ext uri="{FF2B5EF4-FFF2-40B4-BE49-F238E27FC236}">
                  <a16:creationId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0" name="Group 25">
            <a:extLst>
              <a:ext uri="{FF2B5EF4-FFF2-40B4-BE49-F238E27FC236}">
                <a16:creationId xmlns:a16="http://schemas.microsoft.com/office/drawing/2014/main" id="{19621B79-FE8E-4A93-A16C-41B91E501972}"/>
              </a:ext>
            </a:extLst>
          </p:cNvPr>
          <p:cNvGrpSpPr>
            <a:grpSpLocks noChangeAspect="1"/>
          </p:cNvGrpSpPr>
          <p:nvPr/>
        </p:nvGrpSpPr>
        <p:grpSpPr bwMode="auto">
          <a:xfrm>
            <a:off x="4030026" y="1699811"/>
            <a:ext cx="1330762" cy="1247369"/>
            <a:chOff x="-61" y="-66"/>
            <a:chExt cx="1133" cy="1062"/>
          </a:xfrm>
        </p:grpSpPr>
        <p:sp>
          <p:nvSpPr>
            <p:cNvPr id="51" name="Freeform 26">
              <a:extLst>
                <a:ext uri="{FF2B5EF4-FFF2-40B4-BE49-F238E27FC236}">
                  <a16:creationId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2" name="Freeform 27">
              <a:extLst>
                <a:ext uri="{FF2B5EF4-FFF2-40B4-BE49-F238E27FC236}">
                  <a16:creationId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53" name="Group 30">
            <a:extLst>
              <a:ext uri="{FF2B5EF4-FFF2-40B4-BE49-F238E27FC236}">
                <a16:creationId xmlns:a16="http://schemas.microsoft.com/office/drawing/2014/main" id="{2450D3E4-236D-4FB2-A7B0-FA7B6A48CF6E}"/>
              </a:ext>
            </a:extLst>
          </p:cNvPr>
          <p:cNvGrpSpPr>
            <a:grpSpLocks noChangeAspect="1"/>
          </p:cNvGrpSpPr>
          <p:nvPr/>
        </p:nvGrpSpPr>
        <p:grpSpPr bwMode="auto">
          <a:xfrm>
            <a:off x="353137" y="1675813"/>
            <a:ext cx="1359985" cy="1271367"/>
            <a:chOff x="-223" y="-210"/>
            <a:chExt cx="3852" cy="3601"/>
          </a:xfrm>
        </p:grpSpPr>
        <p:sp>
          <p:nvSpPr>
            <p:cNvPr id="54" name="Freeform 31">
              <a:extLst>
                <a:ext uri="{FF2B5EF4-FFF2-40B4-BE49-F238E27FC236}">
                  <a16:creationId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5" name="Freeform 32">
              <a:extLst>
                <a:ext uri="{FF2B5EF4-FFF2-40B4-BE49-F238E27FC236}">
                  <a16:creationId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6" name="Freeform 33">
              <a:extLst>
                <a:ext uri="{FF2B5EF4-FFF2-40B4-BE49-F238E27FC236}">
                  <a16:creationId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7" name="Freeform 34">
              <a:extLst>
                <a:ext uri="{FF2B5EF4-FFF2-40B4-BE49-F238E27FC236}">
                  <a16:creationId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8" name="Freeform 35">
              <a:extLst>
                <a:ext uri="{FF2B5EF4-FFF2-40B4-BE49-F238E27FC236}">
                  <a16:creationId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65" name="Text Placeholder 9">
            <a:extLst>
              <a:ext uri="{FF2B5EF4-FFF2-40B4-BE49-F238E27FC236}">
                <a16:creationId xmlns:a16="http://schemas.microsoft.com/office/drawing/2014/main" id="{7FB3716E-9382-4C5B-89D8-7D3D309649B1}"/>
              </a:ext>
            </a:extLst>
          </p:cNvPr>
          <p:cNvSpPr txBox="1">
            <a:spLocks/>
          </p:cNvSpPr>
          <p:nvPr/>
        </p:nvSpPr>
        <p:spPr>
          <a:xfrm>
            <a:off x="862790"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6" name="Text Placeholder 10">
            <a:extLst>
              <a:ext uri="{FF2B5EF4-FFF2-40B4-BE49-F238E27FC236}">
                <a16:creationId xmlns:a16="http://schemas.microsoft.com/office/drawing/2014/main" id="{E2F5E3C3-8C95-4F9C-8370-0A1C87237CA8}"/>
              </a:ext>
            </a:extLst>
          </p:cNvPr>
          <p:cNvSpPr txBox="1">
            <a:spLocks/>
          </p:cNvSpPr>
          <p:nvPr/>
        </p:nvSpPr>
        <p:spPr>
          <a:xfrm>
            <a:off x="862791"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7" name="Text Placeholder 9">
            <a:extLst>
              <a:ext uri="{FF2B5EF4-FFF2-40B4-BE49-F238E27FC236}">
                <a16:creationId xmlns:a16="http://schemas.microsoft.com/office/drawing/2014/main" id="{7FB3716E-9382-4C5B-89D8-7D3D309649B1}"/>
              </a:ext>
            </a:extLst>
          </p:cNvPr>
          <p:cNvSpPr txBox="1">
            <a:spLocks/>
          </p:cNvSpPr>
          <p:nvPr/>
        </p:nvSpPr>
        <p:spPr>
          <a:xfrm>
            <a:off x="4650903"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68" name="Text Placeholder 10">
            <a:extLst>
              <a:ext uri="{FF2B5EF4-FFF2-40B4-BE49-F238E27FC236}">
                <a16:creationId xmlns:a16="http://schemas.microsoft.com/office/drawing/2014/main" id="{E2F5E3C3-8C95-4F9C-8370-0A1C87237CA8}"/>
              </a:ext>
            </a:extLst>
          </p:cNvPr>
          <p:cNvSpPr txBox="1">
            <a:spLocks/>
          </p:cNvSpPr>
          <p:nvPr/>
        </p:nvSpPr>
        <p:spPr>
          <a:xfrm>
            <a:off x="4650904"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69" name="Text Placeholder 9">
            <a:extLst>
              <a:ext uri="{FF2B5EF4-FFF2-40B4-BE49-F238E27FC236}">
                <a16:creationId xmlns:a16="http://schemas.microsoft.com/office/drawing/2014/main" id="{7FB3716E-9382-4C5B-89D8-7D3D309649B1}"/>
              </a:ext>
            </a:extLst>
          </p:cNvPr>
          <p:cNvSpPr txBox="1">
            <a:spLocks/>
          </p:cNvSpPr>
          <p:nvPr/>
        </p:nvSpPr>
        <p:spPr>
          <a:xfrm>
            <a:off x="8439016" y="3037919"/>
            <a:ext cx="2890194"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Header</a:t>
            </a:r>
          </a:p>
        </p:txBody>
      </p:sp>
      <p:sp>
        <p:nvSpPr>
          <p:cNvPr id="70" name="Text Placeholder 10">
            <a:extLst>
              <a:ext uri="{FF2B5EF4-FFF2-40B4-BE49-F238E27FC236}">
                <a16:creationId xmlns:a16="http://schemas.microsoft.com/office/drawing/2014/main" id="{E2F5E3C3-8C95-4F9C-8370-0A1C87237CA8}"/>
              </a:ext>
            </a:extLst>
          </p:cNvPr>
          <p:cNvSpPr txBox="1">
            <a:spLocks/>
          </p:cNvSpPr>
          <p:nvPr/>
        </p:nvSpPr>
        <p:spPr>
          <a:xfrm>
            <a:off x="8439017" y="3709289"/>
            <a:ext cx="2890193"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7349" y="0"/>
            <a:ext cx="11125236" cy="1104900"/>
          </a:xfrm>
        </p:spPr>
        <p:txBody>
          <a:bodyPr/>
          <a:lstStyle/>
          <a:p>
            <a:r>
              <a:rPr lang="en-US" dirty="0"/>
              <a:t>Title</a:t>
            </a:r>
            <a:br>
              <a:rPr lang="en-US" dirty="0"/>
            </a:br>
            <a:r>
              <a:rPr lang="en-US" dirty="0"/>
              <a:t>(Work for 1 or 2 lines of title)</a:t>
            </a:r>
            <a:endParaRPr lang="en-GB" dirty="0"/>
          </a:p>
        </p:txBody>
      </p:sp>
      <p:grpSp>
        <p:nvGrpSpPr>
          <p:cNvPr id="7" name="Group 6"/>
          <p:cNvGrpSpPr/>
          <p:nvPr/>
        </p:nvGrpSpPr>
        <p:grpSpPr>
          <a:xfrm>
            <a:off x="808087" y="1590107"/>
            <a:ext cx="5040000" cy="2009777"/>
            <a:chOff x="479425" y="1515965"/>
            <a:chExt cx="5040000" cy="2009777"/>
          </a:xfrm>
        </p:grpSpPr>
        <p:sp>
          <p:nvSpPr>
            <p:cNvPr id="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a:p>
              <a:pPr marL="171450" marR="0" lvl="0" indent="-171450" algn="l" defTabSz="914400" rtl="0" eaLnBrk="1" fontAlgn="auto" latinLnBrk="0" hangingPunct="1">
                <a:lnSpc>
                  <a:spcPct val="100000"/>
                </a:lnSpc>
                <a:spcBef>
                  <a:spcPts val="200"/>
                </a:spcBef>
                <a:spcAft>
                  <a:spcPts val="0"/>
                </a:spcAft>
                <a:buClr>
                  <a:schemeClr val="accent1"/>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6"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8" name="Group 7"/>
          <p:cNvGrpSpPr/>
          <p:nvPr/>
        </p:nvGrpSpPr>
        <p:grpSpPr>
          <a:xfrm>
            <a:off x="6343914" y="1590107"/>
            <a:ext cx="5040000" cy="2009777"/>
            <a:chOff x="479425" y="1515965"/>
            <a:chExt cx="5040000" cy="2009777"/>
          </a:xfrm>
        </p:grpSpPr>
        <p:sp>
          <p:nvSpPr>
            <p:cNvPr id="9"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0"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1"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2" name="Group 11"/>
          <p:cNvGrpSpPr/>
          <p:nvPr/>
        </p:nvGrpSpPr>
        <p:grpSpPr>
          <a:xfrm>
            <a:off x="808087" y="3962604"/>
            <a:ext cx="5040000" cy="2009777"/>
            <a:chOff x="479425" y="1515965"/>
            <a:chExt cx="5040000" cy="2009777"/>
          </a:xfrm>
        </p:grpSpPr>
        <p:sp>
          <p:nvSpPr>
            <p:cNvPr id="13"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4"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5"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16" name="Group 15"/>
          <p:cNvGrpSpPr/>
          <p:nvPr/>
        </p:nvGrpSpPr>
        <p:grpSpPr>
          <a:xfrm>
            <a:off x="6343914" y="3962604"/>
            <a:ext cx="5040000" cy="2009777"/>
            <a:chOff x="479425" y="1515965"/>
            <a:chExt cx="5040000" cy="2009777"/>
          </a:xfrm>
        </p:grpSpPr>
        <p:sp>
          <p:nvSpPr>
            <p:cNvPr id="17" name="Text Placeholder 18">
              <a:extLst>
                <a:ext uri="{FF2B5EF4-FFF2-40B4-BE49-F238E27FC236}">
                  <a16:creationId xmlns:a16="http://schemas.microsoft.com/office/drawing/2014/main" id="{EA1EAE22-96D4-49DE-8534-1506BC81013D}"/>
                </a:ext>
              </a:extLst>
            </p:cNvPr>
            <p:cNvSpPr txBox="1">
              <a:spLocks/>
            </p:cNvSpPr>
            <p:nvPr/>
          </p:nvSpPr>
          <p:spPr>
            <a:xfrm>
              <a:off x="2409371" y="1724603"/>
              <a:ext cx="2989943" cy="1656371"/>
            </a:xfrm>
            <a:prstGeom prst="rect">
              <a:avLst/>
            </a:prstGeom>
          </p:spPr>
          <p:txBody>
            <a:bodyPr vert="horz" lIns="0" tIns="0" rIns="0" bIns="0" rtlCol="0">
              <a:noAutofit/>
            </a:bodyPr>
            <a:lstStyle/>
            <a:p>
              <a:pPr marL="0" marR="0" lvl="0" indent="0" algn="l" defTabSz="914400"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Insert name</a:t>
              </a:r>
              <a:b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Insert</a:t>
              </a:r>
              <a:r>
                <a:rPr kumimoji="0" lang="en-US" sz="1400" b="1" i="0" u="none" strike="noStrike" kern="1200" cap="none" spc="0" normalizeH="0" baseline="0" noProof="0" dirty="0">
                  <a:ln>
                    <a:noFill/>
                  </a:ln>
                  <a:solidFill>
                    <a:srgbClr val="ED771A"/>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200" b="1"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t>Title/Role</a:t>
              </a:r>
              <a:br>
                <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rPr>
              </a:br>
              <a:endParaRPr kumimoji="0" lang="en-US" sz="1200" b="0" i="0" u="none" strike="noStrike" kern="1200" cap="none" spc="0" normalizeH="0" baseline="0" noProof="0" dirty="0">
                <a:ln>
                  <a:noFill/>
                </a:ln>
                <a:solidFill>
                  <a:schemeClr val="tx2">
                    <a:lumMod val="50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a:p>
              <a:pPr marL="171450" indent="-171450">
                <a:spcBef>
                  <a:spcPts val="200"/>
                </a:spcBef>
                <a:buClr>
                  <a:schemeClr val="accent1"/>
                </a:buClr>
                <a:buFont typeface="Arial" panose="020B0604020202020204" pitchFamily="34" charset="0"/>
                <a:buChar char="•"/>
              </a:pPr>
              <a:r>
                <a:rPr lang="en-US" sz="12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Insert bullet point</a:t>
              </a:r>
            </a:p>
          </p:txBody>
        </p:sp>
        <p:sp>
          <p:nvSpPr>
            <p:cNvPr id="18" name="Picture Placeholder 1">
              <a:extLst>
                <a:ext uri="{FF2B5EF4-FFF2-40B4-BE49-F238E27FC236}">
                  <a16:creationId xmlns:a16="http://schemas.microsoft.com/office/drawing/2014/main" id="{326B2111-B622-460F-8E04-3937DDF88505}"/>
                </a:ext>
              </a:extLst>
            </p:cNvPr>
            <p:cNvSpPr txBox="1">
              <a:spLocks/>
            </p:cNvSpPr>
            <p:nvPr/>
          </p:nvSpPr>
          <p:spPr>
            <a:xfrm>
              <a:off x="624115" y="1709338"/>
              <a:ext cx="1452563" cy="1671637"/>
            </a:xfrm>
            <a:prstGeom prst="rect">
              <a:avLst/>
            </a:prstGeom>
            <a:solidFill>
              <a:srgbClr val="D9D9D9"/>
            </a:solidFill>
          </p:spPr>
          <p:txBody>
            <a:bodyPr vert="horz" lIns="0" tIns="0" rIns="0" bIns="0" rtlCol="0" anchor="ctr">
              <a:normAutofit/>
            </a:bodyPr>
            <a:lstStyle/>
            <a:p>
              <a:endParaRPr lang="en-GB" dirty="0"/>
            </a:p>
          </p:txBody>
        </p:sp>
        <p:sp>
          <p:nvSpPr>
            <p:cNvPr id="19" name="Retângulo 1">
              <a:extLst>
                <a:ext uri="{FF2B5EF4-FFF2-40B4-BE49-F238E27FC236}">
                  <a16:creationId xmlns:a16="http://schemas.microsoft.com/office/drawing/2014/main" id="{241F2392-C435-4DDD-ABF5-A3A397441338}"/>
                </a:ext>
              </a:extLst>
            </p:cNvPr>
            <p:cNvSpPr/>
            <p:nvPr/>
          </p:nvSpPr>
          <p:spPr>
            <a:xfrm>
              <a:off x="479425" y="1515965"/>
              <a:ext cx="5040000"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F0E6C5DA-12E4-4B47-976E-8AD7D123D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3"/>
            <a:ext cx="6343838" cy="446760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totally synchronous, old fashioned way</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557331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Title</a:t>
            </a:r>
            <a:br>
              <a:rPr lang="en-US" dirty="0"/>
            </a:br>
            <a:r>
              <a:rPr lang="en-US" dirty="0"/>
              <a:t>(Work for 1 or 2 lines of title)</a:t>
            </a:r>
            <a:endParaRPr lang="en-GB" dirty="0"/>
          </a:p>
        </p:txBody>
      </p:sp>
      <p:graphicFrame>
        <p:nvGraphicFramePr>
          <p:cNvPr id="8" name="SmartArt Placeholder 17">
            <a:extLst>
              <a:ext uri="{FF2B5EF4-FFF2-40B4-BE49-F238E27FC236}">
                <a16:creationId xmlns:a16="http://schemas.microsoft.com/office/drawing/2014/main" id="{270F303C-7A30-43E7-BE9A-76AA5EDFF927}"/>
              </a:ext>
            </a:extLst>
          </p:cNvPr>
          <p:cNvGraphicFramePr>
            <a:graphicFrameLocks/>
          </p:cNvGraphicFramePr>
          <p:nvPr>
            <p:extLst/>
          </p:nvPr>
        </p:nvGraphicFramePr>
        <p:xfrm>
          <a:off x="2238762" y="1443038"/>
          <a:ext cx="9221787" cy="48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Placeholder 16">
            <a:extLst>
              <a:ext uri="{FF2B5EF4-FFF2-40B4-BE49-F238E27FC236}">
                <a16:creationId xmlns:a16="http://schemas.microsoft.com/office/drawing/2014/main" id="{EB046D6D-7152-4985-8D8C-F9BF93B773A5}"/>
              </a:ext>
            </a:extLst>
          </p:cNvPr>
          <p:cNvGraphicFramePr>
            <a:graphicFrameLocks/>
          </p:cNvGraphicFramePr>
          <p:nvPr>
            <p:extLst/>
          </p:nvPr>
        </p:nvGraphicFramePr>
        <p:xfrm>
          <a:off x="581412" y="2020887"/>
          <a:ext cx="10879136" cy="4134048"/>
        </p:xfrm>
        <a:graphic>
          <a:graphicData uri="http://schemas.openxmlformats.org/drawingml/2006/table">
            <a:tbl>
              <a:tblPr firstRow="1" bandRow="1">
                <a:tableStyleId>{5C22544A-7EE6-4342-B048-85BDC9FD1C3A}</a:tableStyleId>
              </a:tblPr>
              <a:tblGrid>
                <a:gridCol w="1652300">
                  <a:extLst>
                    <a:ext uri="{9D8B030D-6E8A-4147-A177-3AD203B41FA5}">
                      <a16:colId xmlns:a16="http://schemas.microsoft.com/office/drawing/2014/main" val="3926787875"/>
                    </a:ext>
                  </a:extLst>
                </a:gridCol>
                <a:gridCol w="768903">
                  <a:extLst>
                    <a:ext uri="{9D8B030D-6E8A-4147-A177-3AD203B41FA5}">
                      <a16:colId xmlns:a16="http://schemas.microsoft.com/office/drawing/2014/main" val="1347465143"/>
                    </a:ext>
                  </a:extLst>
                </a:gridCol>
                <a:gridCol w="768903">
                  <a:extLst>
                    <a:ext uri="{9D8B030D-6E8A-4147-A177-3AD203B41FA5}">
                      <a16:colId xmlns:a16="http://schemas.microsoft.com/office/drawing/2014/main" val="802954316"/>
                    </a:ext>
                  </a:extLst>
                </a:gridCol>
                <a:gridCol w="768903">
                  <a:extLst>
                    <a:ext uri="{9D8B030D-6E8A-4147-A177-3AD203B41FA5}">
                      <a16:colId xmlns:a16="http://schemas.microsoft.com/office/drawing/2014/main" val="237998491"/>
                    </a:ext>
                  </a:extLst>
                </a:gridCol>
                <a:gridCol w="768903">
                  <a:extLst>
                    <a:ext uri="{9D8B030D-6E8A-4147-A177-3AD203B41FA5}">
                      <a16:colId xmlns:a16="http://schemas.microsoft.com/office/drawing/2014/main" val="559338291"/>
                    </a:ext>
                  </a:extLst>
                </a:gridCol>
                <a:gridCol w="768903">
                  <a:extLst>
                    <a:ext uri="{9D8B030D-6E8A-4147-A177-3AD203B41FA5}">
                      <a16:colId xmlns:a16="http://schemas.microsoft.com/office/drawing/2014/main" val="2662145481"/>
                    </a:ext>
                  </a:extLst>
                </a:gridCol>
                <a:gridCol w="768903">
                  <a:extLst>
                    <a:ext uri="{9D8B030D-6E8A-4147-A177-3AD203B41FA5}">
                      <a16:colId xmlns:a16="http://schemas.microsoft.com/office/drawing/2014/main" val="842013454"/>
                    </a:ext>
                  </a:extLst>
                </a:gridCol>
                <a:gridCol w="768903">
                  <a:extLst>
                    <a:ext uri="{9D8B030D-6E8A-4147-A177-3AD203B41FA5}">
                      <a16:colId xmlns:a16="http://schemas.microsoft.com/office/drawing/2014/main" val="1726885786"/>
                    </a:ext>
                  </a:extLst>
                </a:gridCol>
                <a:gridCol w="768903">
                  <a:extLst>
                    <a:ext uri="{9D8B030D-6E8A-4147-A177-3AD203B41FA5}">
                      <a16:colId xmlns:a16="http://schemas.microsoft.com/office/drawing/2014/main" val="3535952006"/>
                    </a:ext>
                  </a:extLst>
                </a:gridCol>
                <a:gridCol w="768903">
                  <a:extLst>
                    <a:ext uri="{9D8B030D-6E8A-4147-A177-3AD203B41FA5}">
                      <a16:colId xmlns:a16="http://schemas.microsoft.com/office/drawing/2014/main" val="2591906777"/>
                    </a:ext>
                  </a:extLst>
                </a:gridCol>
                <a:gridCol w="768903">
                  <a:extLst>
                    <a:ext uri="{9D8B030D-6E8A-4147-A177-3AD203B41FA5}">
                      <a16:colId xmlns:a16="http://schemas.microsoft.com/office/drawing/2014/main" val="4149502341"/>
                    </a:ext>
                  </a:extLst>
                </a:gridCol>
                <a:gridCol w="768903">
                  <a:extLst>
                    <a:ext uri="{9D8B030D-6E8A-4147-A177-3AD203B41FA5}">
                      <a16:colId xmlns:a16="http://schemas.microsoft.com/office/drawing/2014/main" val="3973496842"/>
                    </a:ext>
                  </a:extLst>
                </a:gridCol>
                <a:gridCol w="768903">
                  <a:extLst>
                    <a:ext uri="{9D8B030D-6E8A-4147-A177-3AD203B41FA5}">
                      <a16:colId xmlns:a16="http://schemas.microsoft.com/office/drawing/2014/main" val="1214891969"/>
                    </a:ext>
                  </a:extLst>
                </a:gridCol>
              </a:tblGrid>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b="1" dirty="0">
                          <a:solidFill>
                            <a:schemeClr val="bg1"/>
                          </a:solidFill>
                        </a:rPr>
                        <a:t>Text sample</a:t>
                      </a:r>
                    </a:p>
                  </a:txBody>
                  <a:tcPr marL="89354" marR="89354" anchor="ct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25710404"/>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837876"/>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094481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84297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44607630"/>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164272"/>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a:ln>
                            <a:noFill/>
                          </a:ln>
                          <a:solidFill>
                            <a:srgbClr val="FFFFFF"/>
                          </a:solidFill>
                          <a:effectLst/>
                          <a:uLnTx/>
                          <a:uFillTx/>
                          <a:latin typeface="Verdana"/>
                          <a:ea typeface="+mn-ea"/>
                          <a:cs typeface="+mn-cs"/>
                        </a:rPr>
                        <a:t>Text sample</a:t>
                      </a:r>
                      <a:endParaRPr kumimoji="0" lang="pt-PT" sz="1400" b="1" i="0" u="none" strike="noStrike" kern="1200" cap="none" spc="0" normalizeH="0" baseline="0" noProof="0" dirty="0">
                        <a:ln>
                          <a:noFill/>
                        </a:ln>
                        <a:solidFill>
                          <a:srgbClr val="FFFFFF"/>
                        </a:solidFill>
                        <a:effectLst/>
                        <a:uLnTx/>
                        <a:uFillTx/>
                        <a:latin typeface="Verdana"/>
                        <a:ea typeface="+mn-ea"/>
                        <a:cs typeface="+mn-cs"/>
                      </a:endParaRP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2541989"/>
                  </a:ext>
                </a:extLst>
              </a:tr>
              <a:tr h="516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PT" sz="1400" b="1" i="0" u="none" strike="noStrike" kern="1200" cap="none" spc="0" normalizeH="0" baseline="0" noProof="0" dirty="0">
                          <a:ln>
                            <a:noFill/>
                          </a:ln>
                          <a:solidFill>
                            <a:srgbClr val="FFFFFF"/>
                          </a:solidFill>
                          <a:effectLst/>
                          <a:uLnTx/>
                          <a:uFillTx/>
                          <a:latin typeface="Verdana"/>
                          <a:ea typeface="+mn-ea"/>
                          <a:cs typeface="+mn-cs"/>
                        </a:rPr>
                        <a:t>Text sample</a:t>
                      </a:r>
                    </a:p>
                  </a:txBody>
                  <a:tcPr marL="89354" marR="89354" anchor="ct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2ABDB"/>
                    </a:solidFill>
                  </a:tcPr>
                </a:tc>
                <a:tc>
                  <a:txBody>
                    <a:bodyPr/>
                    <a:lstStyle/>
                    <a:p>
                      <a:endParaRPr lang="pt-PT" dirty="0"/>
                    </a:p>
                  </a:txBody>
                  <a:tcPr marL="89354" marR="89354">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marL="89354" marR="89354">
                    <a:lnL w="12700" cap="flat" cmpd="sng" algn="ctr">
                      <a:solidFill>
                        <a:schemeClr val="bg1">
                          <a:lumMod val="8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2545109"/>
                  </a:ext>
                </a:extLst>
              </a:tr>
            </a:tbl>
          </a:graphicData>
        </a:graphic>
      </p:graphicFrame>
      <p:grpSp>
        <p:nvGrpSpPr>
          <p:cNvPr id="10" name="Group 9">
            <a:extLst>
              <a:ext uri="{FF2B5EF4-FFF2-40B4-BE49-F238E27FC236}">
                <a16:creationId xmlns:a16="http://schemas.microsoft.com/office/drawing/2014/main" id="{A16A2238-D0F4-4E38-B330-336A32A1ACE0}"/>
              </a:ext>
            </a:extLst>
          </p:cNvPr>
          <p:cNvGrpSpPr/>
          <p:nvPr/>
        </p:nvGrpSpPr>
        <p:grpSpPr>
          <a:xfrm>
            <a:off x="2382257" y="2204864"/>
            <a:ext cx="9084642" cy="3755807"/>
            <a:chOff x="2661431" y="2343475"/>
            <a:chExt cx="9563401" cy="4767355"/>
          </a:xfrm>
          <a:solidFill>
            <a:srgbClr val="12ABDB"/>
          </a:solidFill>
        </p:grpSpPr>
        <p:sp>
          <p:nvSpPr>
            <p:cNvPr id="11" name="Retângulo 40">
              <a:extLst>
                <a:ext uri="{FF2B5EF4-FFF2-40B4-BE49-F238E27FC236}">
                  <a16:creationId xmlns:a16="http://schemas.microsoft.com/office/drawing/2014/main" id="{557EF29E-436E-47EB-A7F4-1C832F619E1C}"/>
                </a:ext>
              </a:extLst>
            </p:cNvPr>
            <p:cNvSpPr/>
            <p:nvPr/>
          </p:nvSpPr>
          <p:spPr>
            <a:xfrm>
              <a:off x="2661431" y="2343475"/>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40">
              <a:extLst>
                <a:ext uri="{FF2B5EF4-FFF2-40B4-BE49-F238E27FC236}">
                  <a16:creationId xmlns:a16="http://schemas.microsoft.com/office/drawing/2014/main" id="{EDB69486-7DB0-4583-B173-EC12CAED3119}"/>
                </a:ext>
              </a:extLst>
            </p:cNvPr>
            <p:cNvSpPr/>
            <p:nvPr/>
          </p:nvSpPr>
          <p:spPr>
            <a:xfrm>
              <a:off x="3458136" y="2976066"/>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tângulo 40">
              <a:extLst>
                <a:ext uri="{FF2B5EF4-FFF2-40B4-BE49-F238E27FC236}">
                  <a16:creationId xmlns:a16="http://schemas.microsoft.com/office/drawing/2014/main" id="{605C23A9-CD9A-4AAB-8432-58B81B91F93C}"/>
                </a:ext>
              </a:extLst>
            </p:cNvPr>
            <p:cNvSpPr/>
            <p:nvPr/>
          </p:nvSpPr>
          <p:spPr>
            <a:xfrm>
              <a:off x="5142081" y="3618680"/>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0">
              <a:extLst>
                <a:ext uri="{FF2B5EF4-FFF2-40B4-BE49-F238E27FC236}">
                  <a16:creationId xmlns:a16="http://schemas.microsoft.com/office/drawing/2014/main" id="{B734272C-8EC0-4BC6-AFEC-32BA76DA4B2C}"/>
                </a:ext>
              </a:extLst>
            </p:cNvPr>
            <p:cNvSpPr/>
            <p:nvPr/>
          </p:nvSpPr>
          <p:spPr>
            <a:xfrm>
              <a:off x="6116178" y="4282111"/>
              <a:ext cx="1938448"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tângulo 40">
              <a:extLst>
                <a:ext uri="{FF2B5EF4-FFF2-40B4-BE49-F238E27FC236}">
                  <a16:creationId xmlns:a16="http://schemas.microsoft.com/office/drawing/2014/main" id="{01216E35-989E-4529-958F-0BA7E5082660}"/>
                </a:ext>
              </a:extLst>
            </p:cNvPr>
            <p:cNvSpPr/>
            <p:nvPr/>
          </p:nvSpPr>
          <p:spPr>
            <a:xfrm>
              <a:off x="7355083" y="4968390"/>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tângulo 40">
              <a:extLst>
                <a:ext uri="{FF2B5EF4-FFF2-40B4-BE49-F238E27FC236}">
                  <a16:creationId xmlns:a16="http://schemas.microsoft.com/office/drawing/2014/main" id="{22EAF616-00F7-4AF6-995D-79B165D04847}"/>
                </a:ext>
              </a:extLst>
            </p:cNvPr>
            <p:cNvSpPr/>
            <p:nvPr/>
          </p:nvSpPr>
          <p:spPr>
            <a:xfrm>
              <a:off x="7355083" y="5594884"/>
              <a:ext cx="161925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40">
              <a:extLst>
                <a:ext uri="{FF2B5EF4-FFF2-40B4-BE49-F238E27FC236}">
                  <a16:creationId xmlns:a16="http://schemas.microsoft.com/office/drawing/2014/main" id="{17F5A409-2F75-4CE8-9CAC-E8E0460DF656}"/>
                </a:ext>
              </a:extLst>
            </p:cNvPr>
            <p:cNvSpPr/>
            <p:nvPr/>
          </p:nvSpPr>
          <p:spPr>
            <a:xfrm>
              <a:off x="8948233" y="626378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40">
              <a:extLst>
                <a:ext uri="{FF2B5EF4-FFF2-40B4-BE49-F238E27FC236}">
                  <a16:creationId xmlns:a16="http://schemas.microsoft.com/office/drawing/2014/main" id="{9BD639C8-5DA9-4435-8721-A13BEA6CE53A}"/>
                </a:ext>
              </a:extLst>
            </p:cNvPr>
            <p:cNvSpPr/>
            <p:nvPr/>
          </p:nvSpPr>
          <p:spPr>
            <a:xfrm>
              <a:off x="10586532" y="6944595"/>
              <a:ext cx="1638300" cy="1662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34641746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br>
              <a:rPr lang="en-US" dirty="0"/>
            </a:br>
            <a:r>
              <a:rPr lang="en-US" dirty="0"/>
              <a:t>(Work for 1 or 2 lines of title)</a:t>
            </a:r>
            <a:endParaRPr lang="en-GB" dirty="0"/>
          </a:p>
        </p:txBody>
      </p:sp>
      <p:grpSp>
        <p:nvGrpSpPr>
          <p:cNvPr id="53" name="Group 52"/>
          <p:cNvGrpSpPr/>
          <p:nvPr/>
        </p:nvGrpSpPr>
        <p:grpSpPr>
          <a:xfrm>
            <a:off x="531342" y="5226908"/>
            <a:ext cx="11129318" cy="771093"/>
            <a:chOff x="754414" y="5489460"/>
            <a:chExt cx="10466100" cy="508541"/>
          </a:xfrm>
        </p:grpSpPr>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754414" y="5489559"/>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881828"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15137" y="5493945"/>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147864"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280590" y="5489460"/>
              <a:ext cx="1939924" cy="504056"/>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mj-lt"/>
                  <a:ea typeface="+mn-ea"/>
                  <a:cs typeface="+mn-cs"/>
                </a:rPr>
                <a:t>Click to insert text</a:t>
              </a:r>
            </a:p>
          </p:txBody>
        </p:sp>
      </p:gr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0070AD"/>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33" name="Rectangle 32">
            <a:extLst>
              <a:ext uri="{FF2B5EF4-FFF2-40B4-BE49-F238E27FC236}">
                <a16:creationId xmlns:a16="http://schemas.microsoft.com/office/drawing/2014/main" id="{404E50B0-1D58-4F15-A351-E3515806816D}"/>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4" name="Rectangle 33">
            <a:extLst>
              <a:ext uri="{FF2B5EF4-FFF2-40B4-BE49-F238E27FC236}">
                <a16:creationId xmlns:a16="http://schemas.microsoft.com/office/drawing/2014/main" id="{AE59D603-4EF9-47FC-B148-3573A831D79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5" name="Rectangle 34">
            <a:extLst>
              <a:ext uri="{FF2B5EF4-FFF2-40B4-BE49-F238E27FC236}">
                <a16:creationId xmlns:a16="http://schemas.microsoft.com/office/drawing/2014/main" id="{58AC5158-E8A1-44A7-8617-AC56F0DD1719}"/>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36" name="TextBox 35">
            <a:extLst>
              <a:ext uri="{FF2B5EF4-FFF2-40B4-BE49-F238E27FC236}">
                <a16:creationId xmlns:a16="http://schemas.microsoft.com/office/drawing/2014/main" id="{C761E736-25EA-4914-A717-28A039625E8C}"/>
              </a:ext>
            </a:extLst>
          </p:cNvPr>
          <p:cNvSpPr txBox="1"/>
          <p:nvPr/>
        </p:nvSpPr>
        <p:spPr>
          <a:xfrm>
            <a:off x="884488" y="346828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37" name="Straight Connector 36">
            <a:extLst>
              <a:ext uri="{FF2B5EF4-FFF2-40B4-BE49-F238E27FC236}">
                <a16:creationId xmlns:a16="http://schemas.microsoft.com/office/drawing/2014/main" id="{A898D83E-9F4A-4269-9BEB-326164B60B7C}"/>
              </a:ext>
            </a:extLst>
          </p:cNvPr>
          <p:cNvCxnSpPr>
            <a:cxnSpLocks/>
          </p:cNvCxnSpPr>
          <p:nvPr/>
        </p:nvCxnSpPr>
        <p:spPr>
          <a:xfrm>
            <a:off x="4368953"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Lst>
          </p:cNvPr>
          <p:cNvCxnSpPr>
            <a:cxnSpLocks/>
          </p:cNvCxnSpPr>
          <p:nvPr/>
        </p:nvCxnSpPr>
        <p:spPr>
          <a:xfrm>
            <a:off x="7105257" y="2916321"/>
            <a:ext cx="0" cy="21602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AB8857-3B0E-4067-BC64-A4C0AE330199}"/>
              </a:ext>
            </a:extLst>
          </p:cNvPr>
          <p:cNvCxnSpPr>
            <a:cxnSpLocks/>
          </p:cNvCxnSpPr>
          <p:nvPr/>
        </p:nvCxnSpPr>
        <p:spPr>
          <a:xfrm>
            <a:off x="5881121" y="3760673"/>
            <a:ext cx="43204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a:p>
            <a:pPr marL="173038" lvl="0" indent="-173038">
              <a:lnSpc>
                <a:spcPct val="90000"/>
              </a:lnSpc>
              <a:spcBef>
                <a:spcPts val="1000"/>
              </a:spcBef>
              <a:buClr>
                <a:srgbClr val="0070AD"/>
              </a:buClr>
              <a:buFont typeface="Arial" panose="020B0604020202020204" pitchFamily="34" charset="0"/>
              <a:buChar char="•"/>
              <a:defRPr/>
            </a:pPr>
            <a:r>
              <a:rPr lang="en-US" dirty="0"/>
              <a:t>Click to insert bullet point</a:t>
            </a: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12ABD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mn-cs"/>
              </a:rPr>
              <a:t>Insert Group Name</a:t>
            </a:r>
          </a:p>
        </p:txBody>
      </p:sp>
      <p:sp>
        <p:nvSpPr>
          <p:cNvPr id="54" name="Rectangle 53"/>
          <p:cNvSpPr/>
          <p:nvPr/>
        </p:nvSpPr>
        <p:spPr>
          <a:xfrm>
            <a:off x="3346986" y="4842621"/>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6" name="Shape 55"/>
          <p:cNvCxnSpPr>
            <a:stCxn id="26" idx="0"/>
            <a:endCxn id="54" idx="1"/>
          </p:cNvCxnSpPr>
          <p:nvPr/>
        </p:nvCxnSpPr>
        <p:spPr>
          <a:xfrm rot="5400000" flipH="1" flipV="1">
            <a:off x="2262659" y="4142732"/>
            <a:ext cx="384437" cy="178421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hape 57"/>
          <p:cNvCxnSpPr>
            <a:stCxn id="27" idx="0"/>
            <a:endCxn id="54" idx="3"/>
          </p:cNvCxnSpPr>
          <p:nvPr/>
        </p:nvCxnSpPr>
        <p:spPr>
          <a:xfrm rot="16200000" flipV="1">
            <a:off x="3390446" y="4799161"/>
            <a:ext cx="391088" cy="47800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hape 59"/>
          <p:cNvCxnSpPr>
            <a:stCxn id="28" idx="0"/>
            <a:endCxn id="54" idx="3"/>
          </p:cNvCxnSpPr>
          <p:nvPr/>
        </p:nvCxnSpPr>
        <p:spPr>
          <a:xfrm rot="16200000" flipV="1">
            <a:off x="4524692" y="3664915"/>
            <a:ext cx="391088" cy="274650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hape 61"/>
          <p:cNvCxnSpPr>
            <a:stCxn id="29" idx="0"/>
            <a:endCxn id="54" idx="3"/>
          </p:cNvCxnSpPr>
          <p:nvPr/>
        </p:nvCxnSpPr>
        <p:spPr>
          <a:xfrm rot="16200000" flipV="1">
            <a:off x="5662030" y="2527578"/>
            <a:ext cx="384287" cy="501437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hape 63"/>
          <p:cNvCxnSpPr>
            <a:stCxn id="30" idx="0"/>
            <a:endCxn id="54" idx="3"/>
          </p:cNvCxnSpPr>
          <p:nvPr/>
        </p:nvCxnSpPr>
        <p:spPr>
          <a:xfrm rot="16200000" flipV="1">
            <a:off x="6795967" y="1393641"/>
            <a:ext cx="384287" cy="728224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4" idx="0"/>
            <a:endCxn id="35" idx="2"/>
          </p:cNvCxnSpPr>
          <p:nvPr/>
        </p:nvCxnSpPr>
        <p:spPr>
          <a:xfrm flipV="1">
            <a:off x="3346986" y="4375726"/>
            <a:ext cx="1" cy="46689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AEA1C754-D632-4625-89CB-B65B4FB49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1" y="1821452"/>
            <a:ext cx="6382284"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asynchronous, Tasks</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84022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az 10">
            <a:extLst>
              <a:ext uri="{FF2B5EF4-FFF2-40B4-BE49-F238E27FC236}">
                <a16:creationId xmlns:a16="http://schemas.microsoft.com/office/drawing/2014/main" id="{CBA42F9E-024D-4A86-AF1E-896285D03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537" y="1821452"/>
            <a:ext cx="8004768" cy="4467599"/>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141564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1007853A-E0AF-4828-AB21-E669E4AF0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2" y="1821452"/>
            <a:ext cx="6335496" cy="4461725"/>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 async, awaiter</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146422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C0A3FCAC-3AE7-492F-9EED-5A0555CA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691" y="1821455"/>
            <a:ext cx="8004766" cy="4467598"/>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5</a:t>
            </a:r>
          </a:p>
        </p:txBody>
      </p:sp>
    </p:spTree>
    <p:extLst>
      <p:ext uri="{BB962C8B-B14F-4D97-AF65-F5344CB8AC3E}">
        <p14:creationId xmlns:p14="http://schemas.microsoft.com/office/powerpoint/2010/main" val="232830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a:p>
            <a:pPr lvl="1"/>
            <a:r>
              <a:rPr lang="en-US" dirty="0"/>
              <a:t>What’s new in C# 7.2</a:t>
            </a:r>
          </a:p>
          <a:p>
            <a:pPr lvl="2"/>
            <a:r>
              <a:rPr lang="en-US" dirty="0"/>
              <a:t>Safe efficient code enhancements,</a:t>
            </a:r>
          </a:p>
          <a:p>
            <a:pPr lvl="2"/>
            <a:r>
              <a:rPr lang="en-US" dirty="0"/>
              <a:t>non-trailing named arguments,</a:t>
            </a:r>
          </a:p>
          <a:p>
            <a:pPr lvl="2"/>
            <a:r>
              <a:rPr lang="en-US" dirty="0"/>
              <a:t>leading underscores in numeric literals,</a:t>
            </a:r>
          </a:p>
          <a:p>
            <a:pPr lvl="2"/>
            <a:r>
              <a:rPr lang="en-US" dirty="0"/>
              <a:t>private protected access modifier,</a:t>
            </a:r>
          </a:p>
          <a:p>
            <a:pPr lvl="2"/>
            <a:r>
              <a:rPr lang="en-US" dirty="0"/>
              <a:t>conditional ref expressions.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fade">
                                      <p:cBhvr>
                                        <p:cTn id="35" dur="500"/>
                                        <p:tgtEl>
                                          <p:spTgt spid="8">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animEffect transition="in" filter="fade">
                                      <p:cBhvr>
                                        <p:cTn id="38" dur="500"/>
                                        <p:tgtEl>
                                          <p:spTgt spid="8">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animEffect transition="in" filter="fade">
                                      <p:cBhvr>
                                        <p:cTn id="41" dur="500"/>
                                        <p:tgtEl>
                                          <p:spTgt spid="8">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2" end="12"/>
                                            </p:txEl>
                                          </p:spTgt>
                                        </p:tgtEl>
                                        <p:attrNameLst>
                                          <p:attrName>style.visibility</p:attrName>
                                        </p:attrNameLst>
                                      </p:cBhvr>
                                      <p:to>
                                        <p:strVal val="visible"/>
                                      </p:to>
                                    </p:set>
                                    <p:animEffect transition="in" filter="fade">
                                      <p:cBhvr>
                                        <p:cTn id="44" dur="500"/>
                                        <p:tgtEl>
                                          <p:spTgt spid="8">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13" end="13"/>
                                            </p:txEl>
                                          </p:spTgt>
                                        </p:tgtEl>
                                        <p:attrNameLst>
                                          <p:attrName>style.visibility</p:attrName>
                                        </p:attrNameLst>
                                      </p:cBhvr>
                                      <p:to>
                                        <p:strVal val="visible"/>
                                      </p:to>
                                    </p:set>
                                    <p:animEffect transition="in" filter="fade">
                                      <p:cBhvr>
                                        <p:cTn id="4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89DF4F7B-F639-406B-977B-65DD2FE3E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027" y="1824013"/>
            <a:ext cx="6336570"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6</a:t>
            </a:r>
          </a:p>
        </p:txBody>
      </p:sp>
    </p:spTree>
    <p:extLst>
      <p:ext uri="{BB962C8B-B14F-4D97-AF65-F5344CB8AC3E}">
        <p14:creationId xmlns:p14="http://schemas.microsoft.com/office/powerpoint/2010/main" val="418576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DD48FD49-C1CC-4D0A-ABE2-AD86016C1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100" y="1824011"/>
            <a:ext cx="6398013" cy="4462480"/>
          </a:xfrm>
          <a:prstGeom prst="rect">
            <a:avLst/>
          </a:prstGeom>
        </p:spPr>
      </p:pic>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dirty="0"/>
              <a:t>Async Main method</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 async, await</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7</a:t>
            </a:r>
          </a:p>
        </p:txBody>
      </p:sp>
    </p:spTree>
    <p:extLst>
      <p:ext uri="{BB962C8B-B14F-4D97-AF65-F5344CB8AC3E}">
        <p14:creationId xmlns:p14="http://schemas.microsoft.com/office/powerpoint/2010/main" val="4277804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p:txBody>
      </p:sp>
    </p:spTree>
    <p:extLst>
      <p:ext uri="{BB962C8B-B14F-4D97-AF65-F5344CB8AC3E}">
        <p14:creationId xmlns:p14="http://schemas.microsoft.com/office/powerpoint/2010/main" val="335829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81357B91-ACB4-4DED-8B22-99E149A22272}"/>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Default literal expressions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600">
            <a:extLst>
              <a:ext uri="{FF2B5EF4-FFF2-40B4-BE49-F238E27FC236}">
                <a16:creationId xmlns:a16="http://schemas.microsoft.com/office/drawing/2014/main" id="{E3C85D9F-99F6-47AD-B81E-AB6D896FA387}"/>
              </a:ext>
            </a:extLst>
          </p:cNvPr>
          <p:cNvGrpSpPr>
            <a:grpSpLocks noChangeAspect="1"/>
          </p:cNvGrpSpPr>
          <p:nvPr/>
        </p:nvGrpSpPr>
        <p:grpSpPr>
          <a:xfrm>
            <a:off x="9209320" y="2855157"/>
            <a:ext cx="1408914" cy="1294440"/>
            <a:chOff x="6588124" y="5894388"/>
            <a:chExt cx="508000" cy="466725"/>
          </a:xfrm>
        </p:grpSpPr>
        <p:sp>
          <p:nvSpPr>
            <p:cNvPr id="16" name="Freeform 210">
              <a:extLst>
                <a:ext uri="{FF2B5EF4-FFF2-40B4-BE49-F238E27FC236}">
                  <a16:creationId xmlns:a16="http://schemas.microsoft.com/office/drawing/2014/main" id="{7E9E3482-A498-410A-B0EA-F128251200B9}"/>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11">
              <a:extLst>
                <a:ext uri="{FF2B5EF4-FFF2-40B4-BE49-F238E27FC236}">
                  <a16:creationId xmlns:a16="http://schemas.microsoft.com/office/drawing/2014/main" id="{8C7CF88D-B321-48C8-B684-6F082500E653}"/>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12">
              <a:extLst>
                <a:ext uri="{FF2B5EF4-FFF2-40B4-BE49-F238E27FC236}">
                  <a16:creationId xmlns:a16="http://schemas.microsoft.com/office/drawing/2014/main" id="{23C7A207-6C9B-4DB6-86E6-D25642C1618B}"/>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2557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68286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Default literal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327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a:p>
            <a:pPr lvl="1"/>
            <a:r>
              <a:rPr lang="en-US" dirty="0"/>
              <a:t>What’s new in C# 7.1</a:t>
            </a:r>
          </a:p>
          <a:p>
            <a:pPr lvl="2"/>
            <a:r>
              <a:rPr lang="en-US" dirty="0"/>
              <a:t>Async Main method,</a:t>
            </a:r>
          </a:p>
          <a:p>
            <a:pPr lvl="2"/>
            <a:r>
              <a:rPr lang="en-US" dirty="0"/>
              <a:t>default literal expressions,</a:t>
            </a:r>
          </a:p>
          <a:p>
            <a:pPr lvl="2"/>
            <a:r>
              <a:rPr lang="en-US" dirty="0"/>
              <a:t>inferred tuple element names.</a:t>
            </a:r>
          </a:p>
        </p:txBody>
      </p:sp>
    </p:spTree>
    <p:extLst>
      <p:ext uri="{BB962C8B-B14F-4D97-AF65-F5344CB8AC3E}">
        <p14:creationId xmlns:p14="http://schemas.microsoft.com/office/powerpoint/2010/main" val="243902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FE65AC8-4B48-4DEB-B06E-2387FD91B563}"/>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7.1</a:t>
            </a:r>
          </a:p>
          <a:p>
            <a:r>
              <a:rPr lang="en-US" sz="2400" dirty="0"/>
              <a:t>Inferred tuple element names</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97">
            <a:extLst>
              <a:ext uri="{FF2B5EF4-FFF2-40B4-BE49-F238E27FC236}">
                <a16:creationId xmlns:a16="http://schemas.microsoft.com/office/drawing/2014/main" id="{C86AC1E7-8BAA-4168-A870-680E08912891}"/>
              </a:ext>
            </a:extLst>
          </p:cNvPr>
          <p:cNvGrpSpPr>
            <a:grpSpLocks noChangeAspect="1"/>
          </p:cNvGrpSpPr>
          <p:nvPr/>
        </p:nvGrpSpPr>
        <p:grpSpPr>
          <a:xfrm>
            <a:off x="9303052" y="2739280"/>
            <a:ext cx="1411297" cy="1271403"/>
            <a:chOff x="2995612" y="5824538"/>
            <a:chExt cx="544512" cy="490538"/>
          </a:xfrm>
        </p:grpSpPr>
        <p:sp>
          <p:nvSpPr>
            <p:cNvPr id="12" name="Freeform 234">
              <a:extLst>
                <a:ext uri="{FF2B5EF4-FFF2-40B4-BE49-F238E27FC236}">
                  <a16:creationId xmlns:a16="http://schemas.microsoft.com/office/drawing/2014/main" id="{EB0E0BA5-03BC-4982-8568-F71744BEA480}"/>
                </a:ext>
              </a:extLst>
            </p:cNvPr>
            <p:cNvSpPr>
              <a:spLocks/>
            </p:cNvSpPr>
            <p:nvPr/>
          </p:nvSpPr>
          <p:spPr bwMode="auto">
            <a:xfrm>
              <a:off x="3060700" y="5943600"/>
              <a:ext cx="152400" cy="163513"/>
            </a:xfrm>
            <a:custGeom>
              <a:avLst/>
              <a:gdLst>
                <a:gd name="T0" fmla="*/ 42 w 79"/>
                <a:gd name="T1" fmla="*/ 83 h 84"/>
                <a:gd name="T2" fmla="*/ 78 w 79"/>
                <a:gd name="T3" fmla="*/ 39 h 84"/>
                <a:gd name="T4" fmla="*/ 40 w 79"/>
                <a:gd name="T5" fmla="*/ 1 h 84"/>
                <a:gd name="T6" fmla="*/ 1 w 79"/>
                <a:gd name="T7" fmla="*/ 45 h 84"/>
                <a:gd name="T8" fmla="*/ 42 w 79"/>
                <a:gd name="T9" fmla="*/ 83 h 84"/>
              </a:gdLst>
              <a:ahLst/>
              <a:cxnLst>
                <a:cxn ang="0">
                  <a:pos x="T0" y="T1"/>
                </a:cxn>
                <a:cxn ang="0">
                  <a:pos x="T2" y="T3"/>
                </a:cxn>
                <a:cxn ang="0">
                  <a:pos x="T4" y="T5"/>
                </a:cxn>
                <a:cxn ang="0">
                  <a:pos x="T6" y="T7"/>
                </a:cxn>
                <a:cxn ang="0">
                  <a:pos x="T8" y="T9"/>
                </a:cxn>
              </a:cxnLst>
              <a:rect l="0" t="0" r="r" b="b"/>
              <a:pathLst>
                <a:path w="79" h="84">
                  <a:moveTo>
                    <a:pt x="42" y="83"/>
                  </a:moveTo>
                  <a:cubicBezTo>
                    <a:pt x="64" y="81"/>
                    <a:pt x="79" y="62"/>
                    <a:pt x="78" y="39"/>
                  </a:cubicBezTo>
                  <a:cubicBezTo>
                    <a:pt x="78" y="17"/>
                    <a:pt x="62" y="0"/>
                    <a:pt x="40" y="1"/>
                  </a:cubicBezTo>
                  <a:cubicBezTo>
                    <a:pt x="18" y="3"/>
                    <a:pt x="0" y="22"/>
                    <a:pt x="1" y="45"/>
                  </a:cubicBezTo>
                  <a:cubicBezTo>
                    <a:pt x="2" y="67"/>
                    <a:pt x="20" y="84"/>
                    <a:pt x="42" y="8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5">
              <a:extLst>
                <a:ext uri="{FF2B5EF4-FFF2-40B4-BE49-F238E27FC236}">
                  <a16:creationId xmlns:a16="http://schemas.microsoft.com/office/drawing/2014/main" id="{172FA0C8-D560-4A9F-990A-38F1D18DC067}"/>
                </a:ext>
              </a:extLst>
            </p:cNvPr>
            <p:cNvSpPr>
              <a:spLocks/>
            </p:cNvSpPr>
            <p:nvPr/>
          </p:nvSpPr>
          <p:spPr bwMode="auto">
            <a:xfrm>
              <a:off x="2995612" y="6126163"/>
              <a:ext cx="282575" cy="188913"/>
            </a:xfrm>
            <a:custGeom>
              <a:avLst/>
              <a:gdLst>
                <a:gd name="T0" fmla="*/ 0 w 147"/>
                <a:gd name="T1" fmla="*/ 83 h 97"/>
                <a:gd name="T2" fmla="*/ 1 w 147"/>
                <a:gd name="T3" fmla="*/ 65 h 97"/>
                <a:gd name="T4" fmla="*/ 54 w 147"/>
                <a:gd name="T5" fmla="*/ 11 h 97"/>
                <a:gd name="T6" fmla="*/ 142 w 147"/>
                <a:gd name="T7" fmla="*/ 53 h 97"/>
                <a:gd name="T8" fmla="*/ 121 w 147"/>
                <a:gd name="T9" fmla="*/ 87 h 97"/>
                <a:gd name="T10" fmla="*/ 0 w 147"/>
                <a:gd name="T11" fmla="*/ 83 h 97"/>
              </a:gdLst>
              <a:ahLst/>
              <a:cxnLst>
                <a:cxn ang="0">
                  <a:pos x="T0" y="T1"/>
                </a:cxn>
                <a:cxn ang="0">
                  <a:pos x="T2" y="T3"/>
                </a:cxn>
                <a:cxn ang="0">
                  <a:pos x="T4" y="T5"/>
                </a:cxn>
                <a:cxn ang="0">
                  <a:pos x="T6" y="T7"/>
                </a:cxn>
                <a:cxn ang="0">
                  <a:pos x="T8" y="T9"/>
                </a:cxn>
                <a:cxn ang="0">
                  <a:pos x="T10" y="T11"/>
                </a:cxn>
              </a:cxnLst>
              <a:rect l="0" t="0" r="r" b="b"/>
              <a:pathLst>
                <a:path w="147" h="97">
                  <a:moveTo>
                    <a:pt x="0" y="83"/>
                  </a:moveTo>
                  <a:cubicBezTo>
                    <a:pt x="0" y="77"/>
                    <a:pt x="0" y="71"/>
                    <a:pt x="1" y="65"/>
                  </a:cubicBezTo>
                  <a:cubicBezTo>
                    <a:pt x="7" y="38"/>
                    <a:pt x="28" y="17"/>
                    <a:pt x="54" y="11"/>
                  </a:cubicBezTo>
                  <a:cubicBezTo>
                    <a:pt x="104" y="0"/>
                    <a:pt x="133" y="25"/>
                    <a:pt x="142" y="53"/>
                  </a:cubicBezTo>
                  <a:cubicBezTo>
                    <a:pt x="147" y="68"/>
                    <a:pt x="137" y="85"/>
                    <a:pt x="121" y="87"/>
                  </a:cubicBezTo>
                  <a:cubicBezTo>
                    <a:pt x="65" y="97"/>
                    <a:pt x="33" y="81"/>
                    <a:pt x="0" y="83"/>
                  </a:cubicBezTo>
                </a:path>
              </a:pathLst>
            </a:custGeom>
            <a:solidFill>
              <a:srgbClr val="C7FF1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250">
              <a:extLst>
                <a:ext uri="{FF2B5EF4-FFF2-40B4-BE49-F238E27FC236}">
                  <a16:creationId xmlns:a16="http://schemas.microsoft.com/office/drawing/2014/main" id="{3AC82D17-CCE8-4261-812E-54C91D629680}"/>
                </a:ext>
              </a:extLst>
            </p:cNvPr>
            <p:cNvSpPr>
              <a:spLocks/>
            </p:cNvSpPr>
            <p:nvPr/>
          </p:nvSpPr>
          <p:spPr bwMode="auto">
            <a:xfrm>
              <a:off x="3221037" y="5824538"/>
              <a:ext cx="319087" cy="261938"/>
            </a:xfrm>
            <a:custGeom>
              <a:avLst/>
              <a:gdLst>
                <a:gd name="T0" fmla="*/ 86 w 166"/>
                <a:gd name="T1" fmla="*/ 0 h 135"/>
                <a:gd name="T2" fmla="*/ 6 w 166"/>
                <a:gd name="T3" fmla="*/ 62 h 135"/>
                <a:gd name="T4" fmla="*/ 16 w 166"/>
                <a:gd name="T5" fmla="*/ 135 h 135"/>
                <a:gd name="T6" fmla="*/ 55 w 166"/>
                <a:gd name="T7" fmla="*/ 119 h 135"/>
                <a:gd name="T8" fmla="*/ 73 w 166"/>
                <a:gd name="T9" fmla="*/ 122 h 135"/>
                <a:gd name="T10" fmla="*/ 86 w 166"/>
                <a:gd name="T11" fmla="*/ 123 h 135"/>
                <a:gd name="T12" fmla="*/ 134 w 166"/>
                <a:gd name="T13" fmla="*/ 111 h 135"/>
                <a:gd name="T14" fmla="*/ 166 w 166"/>
                <a:gd name="T15" fmla="*/ 62 h 135"/>
                <a:gd name="T16" fmla="*/ 86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86" y="0"/>
                  </a:moveTo>
                  <a:cubicBezTo>
                    <a:pt x="42" y="0"/>
                    <a:pt x="12" y="28"/>
                    <a:pt x="6" y="62"/>
                  </a:cubicBezTo>
                  <a:cubicBezTo>
                    <a:pt x="0" y="96"/>
                    <a:pt x="24" y="115"/>
                    <a:pt x="16" y="135"/>
                  </a:cubicBezTo>
                  <a:cubicBezTo>
                    <a:pt x="55" y="119"/>
                    <a:pt x="55" y="119"/>
                    <a:pt x="55" y="119"/>
                  </a:cubicBezTo>
                  <a:cubicBezTo>
                    <a:pt x="61" y="120"/>
                    <a:pt x="67" y="122"/>
                    <a:pt x="73" y="122"/>
                  </a:cubicBezTo>
                  <a:cubicBezTo>
                    <a:pt x="77" y="123"/>
                    <a:pt x="81" y="123"/>
                    <a:pt x="86" y="123"/>
                  </a:cubicBezTo>
                  <a:cubicBezTo>
                    <a:pt x="104" y="123"/>
                    <a:pt x="121" y="119"/>
                    <a:pt x="134" y="111"/>
                  </a:cubicBezTo>
                  <a:cubicBezTo>
                    <a:pt x="153" y="100"/>
                    <a:pt x="166" y="82"/>
                    <a:pt x="166" y="62"/>
                  </a:cubicBezTo>
                  <a:cubicBezTo>
                    <a:pt x="166" y="27"/>
                    <a:pt x="130" y="0"/>
                    <a:pt x="86"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65805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7.0</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2652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Inferred tuple element names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1"/>
          </p:nvPr>
        </p:nvSpPr>
        <p:spPr/>
        <p:txBody>
          <a:bodyPr/>
          <a:lstStyle/>
          <a:p>
            <a:r>
              <a:rPr lang="en-US" dirty="0"/>
              <a:t>C# 7.1</a:t>
            </a:r>
          </a:p>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9704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stackalloc,</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7.3</a:t>
            </a:r>
          </a:p>
          <a:p>
            <a:pPr lvl="2"/>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98290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8" end="8"/>
                                            </p:txEl>
                                          </p:spTgt>
                                        </p:tgtEl>
                                        <p:attrNameLst>
                                          <p:attrName>style.visibility</p:attrName>
                                        </p:attrNameLst>
                                      </p:cBhvr>
                                      <p:to>
                                        <p:strVal val="visible"/>
                                      </p:to>
                                    </p:set>
                                    <p:animEffect transition="in" filter="fade">
                                      <p:cBhvr>
                                        <p:cTn id="30" dur="500"/>
                                        <p:tgtEl>
                                          <p:spTgt spid="7">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Effect transition="in" filter="fade">
                                      <p:cBhvr>
                                        <p:cTn id="33" dur="500"/>
                                        <p:tgtEl>
                                          <p:spTgt spid="7">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10" end="10"/>
                                            </p:txEl>
                                          </p:spTgt>
                                        </p:tgtEl>
                                        <p:attrNameLst>
                                          <p:attrName>style.visibility</p:attrName>
                                        </p:attrNameLst>
                                      </p:cBhvr>
                                      <p:to>
                                        <p:strVal val="visible"/>
                                      </p:to>
                                    </p:set>
                                    <p:animEffect transition="in" filter="fade">
                                      <p:cBhvr>
                                        <p:cTn id="36" dur="500"/>
                                        <p:tgtEl>
                                          <p:spTgt spid="7">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animEffect transition="in" filter="fade">
                                      <p:cBhvr>
                                        <p:cTn id="39"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7.2</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18258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p:txBody>
      </p:sp>
    </p:spTree>
    <p:extLst>
      <p:ext uri="{BB962C8B-B14F-4D97-AF65-F5344CB8AC3E}">
        <p14:creationId xmlns:p14="http://schemas.microsoft.com/office/powerpoint/2010/main" val="14206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Safe efficient code enhancements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30">
            <a:extLst>
              <a:ext uri="{FF2B5EF4-FFF2-40B4-BE49-F238E27FC236}">
                <a16:creationId xmlns:a16="http://schemas.microsoft.com/office/drawing/2014/main" id="{86A46FFC-F21C-42E4-8CAA-6D077978BDBC}"/>
              </a:ext>
            </a:extLst>
          </p:cNvPr>
          <p:cNvGrpSpPr>
            <a:grpSpLocks noChangeAspect="1"/>
          </p:cNvGrpSpPr>
          <p:nvPr/>
        </p:nvGrpSpPr>
        <p:grpSpPr bwMode="auto">
          <a:xfrm>
            <a:off x="1210416" y="1197476"/>
            <a:ext cx="827609" cy="989839"/>
            <a:chOff x="992" y="672"/>
            <a:chExt cx="1408" cy="1684"/>
          </a:xfrm>
        </p:grpSpPr>
        <p:sp>
          <p:nvSpPr>
            <p:cNvPr id="9" name="Freeform 32">
              <a:extLst>
                <a:ext uri="{FF2B5EF4-FFF2-40B4-BE49-F238E27FC236}">
                  <a16:creationId xmlns:a16="http://schemas.microsoft.com/office/drawing/2014/main" id="{3CAA9742-B213-4C80-AB36-84F304FD95BC}"/>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88D5E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0" name="Freeform 33">
              <a:extLst>
                <a:ext uri="{FF2B5EF4-FFF2-40B4-BE49-F238E27FC236}">
                  <a16:creationId xmlns:a16="http://schemas.microsoft.com/office/drawing/2014/main" id="{37A7BF63-1CE9-4CB7-8C6C-59AC78B80362}"/>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1" name="Freeform 34">
              <a:extLst>
                <a:ext uri="{FF2B5EF4-FFF2-40B4-BE49-F238E27FC236}">
                  <a16:creationId xmlns:a16="http://schemas.microsoft.com/office/drawing/2014/main" id="{7B17EC21-C4C7-48F8-A948-3EA0D4400BA0}"/>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2" name="Freeform 35">
              <a:extLst>
                <a:ext uri="{FF2B5EF4-FFF2-40B4-BE49-F238E27FC236}">
                  <a16:creationId xmlns:a16="http://schemas.microsoft.com/office/drawing/2014/main" id="{E3A53EDB-D64E-4950-8579-386FA41C70E3}"/>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23174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4812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Safe efficient code enhancements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111081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p:txBody>
      </p:sp>
    </p:spTree>
    <p:extLst>
      <p:ext uri="{BB962C8B-B14F-4D97-AF65-F5344CB8AC3E}">
        <p14:creationId xmlns:p14="http://schemas.microsoft.com/office/powerpoint/2010/main" val="316771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0" end="10"/>
                                            </p:txEl>
                                          </p:spTgt>
                                        </p:tgtEl>
                                        <p:attrNameLst>
                                          <p:attrName>style.visibility</p:attrName>
                                        </p:attrNameLst>
                                      </p:cBhvr>
                                      <p:to>
                                        <p:strVal val="visible"/>
                                      </p:to>
                                    </p:set>
                                    <p:animEffect transition="in" filter="fade">
                                      <p:cBhvr>
                                        <p:cTn id="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Non-trailing named arguments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70">
            <a:extLst>
              <a:ext uri="{FF2B5EF4-FFF2-40B4-BE49-F238E27FC236}">
                <a16:creationId xmlns:a16="http://schemas.microsoft.com/office/drawing/2014/main" id="{A7242A4F-F064-4353-B8EC-CCB92B6CD148}"/>
              </a:ext>
            </a:extLst>
          </p:cNvPr>
          <p:cNvGrpSpPr/>
          <p:nvPr/>
        </p:nvGrpSpPr>
        <p:grpSpPr>
          <a:xfrm>
            <a:off x="999768" y="988772"/>
            <a:ext cx="1379248" cy="1248097"/>
            <a:chOff x="5365751" y="3683000"/>
            <a:chExt cx="517524" cy="468313"/>
          </a:xfrm>
        </p:grpSpPr>
        <p:sp>
          <p:nvSpPr>
            <p:cNvPr id="15" name="Freeform 105">
              <a:extLst>
                <a:ext uri="{FF2B5EF4-FFF2-40B4-BE49-F238E27FC236}">
                  <a16:creationId xmlns:a16="http://schemas.microsoft.com/office/drawing/2014/main" id="{D1ECCA31-0130-4126-ACE9-1D8B26715734}"/>
                </a:ext>
              </a:extLst>
            </p:cNvPr>
            <p:cNvSpPr>
              <a:spLocks/>
            </p:cNvSpPr>
            <p:nvPr/>
          </p:nvSpPr>
          <p:spPr bwMode="auto">
            <a:xfrm>
              <a:off x="5426076" y="3894138"/>
              <a:ext cx="323850" cy="212725"/>
            </a:xfrm>
            <a:custGeom>
              <a:avLst/>
              <a:gdLst>
                <a:gd name="T0" fmla="*/ 88 w 168"/>
                <a:gd name="T1" fmla="*/ 0 h 110"/>
                <a:gd name="T2" fmla="*/ 119 w 168"/>
                <a:gd name="T3" fmla="*/ 16 h 110"/>
                <a:gd name="T4" fmla="*/ 154 w 168"/>
                <a:gd name="T5" fmla="*/ 26 h 110"/>
                <a:gd name="T6" fmla="*/ 159 w 168"/>
                <a:gd name="T7" fmla="*/ 25 h 110"/>
                <a:gd name="T8" fmla="*/ 161 w 168"/>
                <a:gd name="T9" fmla="*/ 26 h 110"/>
                <a:gd name="T10" fmla="*/ 124 w 168"/>
                <a:gd name="T11" fmla="*/ 82 h 110"/>
                <a:gd name="T12" fmla="*/ 26 w 168"/>
                <a:gd name="T13" fmla="*/ 106 h 110"/>
                <a:gd name="T14" fmla="*/ 12 w 168"/>
                <a:gd name="T15" fmla="*/ 110 h 110"/>
                <a:gd name="T16" fmla="*/ 2 w 168"/>
                <a:gd name="T17" fmla="*/ 105 h 110"/>
                <a:gd name="T18" fmla="*/ 3 w 168"/>
                <a:gd name="T19" fmla="*/ 95 h 110"/>
                <a:gd name="T20" fmla="*/ 11 w 168"/>
                <a:gd name="T21" fmla="*/ 87 h 110"/>
                <a:gd name="T22" fmla="*/ 37 w 168"/>
                <a:gd name="T23" fmla="*/ 69 h 110"/>
                <a:gd name="T24" fmla="*/ 55 w 168"/>
                <a:gd name="T25" fmla="*/ 45 h 110"/>
                <a:gd name="T26" fmla="*/ 56 w 168"/>
                <a:gd name="T27" fmla="*/ 43 h 110"/>
                <a:gd name="T28" fmla="*/ 88 w 168"/>
                <a:gd name="T2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10">
                  <a:moveTo>
                    <a:pt x="88" y="0"/>
                  </a:moveTo>
                  <a:cubicBezTo>
                    <a:pt x="99" y="5"/>
                    <a:pt x="109" y="11"/>
                    <a:pt x="119" y="16"/>
                  </a:cubicBezTo>
                  <a:cubicBezTo>
                    <a:pt x="130" y="22"/>
                    <a:pt x="141" y="27"/>
                    <a:pt x="154" y="26"/>
                  </a:cubicBezTo>
                  <a:cubicBezTo>
                    <a:pt x="155" y="25"/>
                    <a:pt x="157" y="25"/>
                    <a:pt x="159" y="25"/>
                  </a:cubicBezTo>
                  <a:cubicBezTo>
                    <a:pt x="159" y="25"/>
                    <a:pt x="160" y="26"/>
                    <a:pt x="161" y="26"/>
                  </a:cubicBezTo>
                  <a:cubicBezTo>
                    <a:pt x="163" y="44"/>
                    <a:pt x="168" y="80"/>
                    <a:pt x="124" y="82"/>
                  </a:cubicBezTo>
                  <a:cubicBezTo>
                    <a:pt x="107" y="83"/>
                    <a:pt x="75" y="78"/>
                    <a:pt x="26" y="106"/>
                  </a:cubicBezTo>
                  <a:cubicBezTo>
                    <a:pt x="22" y="108"/>
                    <a:pt x="17" y="109"/>
                    <a:pt x="12" y="110"/>
                  </a:cubicBezTo>
                  <a:cubicBezTo>
                    <a:pt x="8" y="110"/>
                    <a:pt x="4" y="108"/>
                    <a:pt x="2" y="105"/>
                  </a:cubicBezTo>
                  <a:cubicBezTo>
                    <a:pt x="0" y="101"/>
                    <a:pt x="1" y="98"/>
                    <a:pt x="3" y="95"/>
                  </a:cubicBezTo>
                  <a:cubicBezTo>
                    <a:pt x="6" y="92"/>
                    <a:pt x="8" y="89"/>
                    <a:pt x="11" y="87"/>
                  </a:cubicBezTo>
                  <a:cubicBezTo>
                    <a:pt x="20" y="81"/>
                    <a:pt x="29" y="76"/>
                    <a:pt x="37" y="69"/>
                  </a:cubicBezTo>
                  <a:cubicBezTo>
                    <a:pt x="46" y="63"/>
                    <a:pt x="53" y="56"/>
                    <a:pt x="55" y="45"/>
                  </a:cubicBezTo>
                  <a:cubicBezTo>
                    <a:pt x="55" y="44"/>
                    <a:pt x="55" y="43"/>
                    <a:pt x="56" y="43"/>
                  </a:cubicBezTo>
                  <a:cubicBezTo>
                    <a:pt x="66" y="29"/>
                    <a:pt x="77" y="14"/>
                    <a:pt x="8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6">
              <a:extLst>
                <a:ext uri="{FF2B5EF4-FFF2-40B4-BE49-F238E27FC236}">
                  <a16:creationId xmlns:a16="http://schemas.microsoft.com/office/drawing/2014/main" id="{407337E2-DC44-490C-B0A0-9F0E86F1801D}"/>
                </a:ext>
              </a:extLst>
            </p:cNvPr>
            <p:cNvSpPr>
              <a:spLocks noEditPoints="1"/>
            </p:cNvSpPr>
            <p:nvPr/>
          </p:nvSpPr>
          <p:spPr bwMode="auto">
            <a:xfrm>
              <a:off x="5748338" y="3897313"/>
              <a:ext cx="134937" cy="198438"/>
            </a:xfrm>
            <a:custGeom>
              <a:avLst/>
              <a:gdLst>
                <a:gd name="T0" fmla="*/ 70 w 70"/>
                <a:gd name="T1" fmla="*/ 90 h 102"/>
                <a:gd name="T2" fmla="*/ 16 w 70"/>
                <a:gd name="T3" fmla="*/ 94 h 102"/>
                <a:gd name="T4" fmla="*/ 7 w 70"/>
                <a:gd name="T5" fmla="*/ 86 h 102"/>
                <a:gd name="T6" fmla="*/ 2 w 70"/>
                <a:gd name="T7" fmla="*/ 30 h 102"/>
                <a:gd name="T8" fmla="*/ 0 w 70"/>
                <a:gd name="T9" fmla="*/ 17 h 102"/>
                <a:gd name="T10" fmla="*/ 5 w 70"/>
                <a:gd name="T11" fmla="*/ 10 h 102"/>
                <a:gd name="T12" fmla="*/ 60 w 70"/>
                <a:gd name="T13" fmla="*/ 0 h 102"/>
                <a:gd name="T14" fmla="*/ 70 w 70"/>
                <a:gd name="T15" fmla="*/ 90 h 102"/>
                <a:gd name="T16" fmla="*/ 48 w 70"/>
                <a:gd name="T17" fmla="*/ 20 h 102"/>
                <a:gd name="T18" fmla="*/ 42 w 70"/>
                <a:gd name="T19" fmla="*/ 14 h 102"/>
                <a:gd name="T20" fmla="*/ 37 w 70"/>
                <a:gd name="T21" fmla="*/ 19 h 102"/>
                <a:gd name="T22" fmla="*/ 43 w 70"/>
                <a:gd name="T23" fmla="*/ 25 h 102"/>
                <a:gd name="T24" fmla="*/ 48 w 70"/>
                <a:gd name="T25"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02">
                  <a:moveTo>
                    <a:pt x="70" y="90"/>
                  </a:moveTo>
                  <a:cubicBezTo>
                    <a:pt x="55" y="86"/>
                    <a:pt x="41" y="102"/>
                    <a:pt x="16" y="94"/>
                  </a:cubicBezTo>
                  <a:cubicBezTo>
                    <a:pt x="13" y="93"/>
                    <a:pt x="8" y="89"/>
                    <a:pt x="7" y="86"/>
                  </a:cubicBezTo>
                  <a:cubicBezTo>
                    <a:pt x="5" y="67"/>
                    <a:pt x="3" y="48"/>
                    <a:pt x="2" y="30"/>
                  </a:cubicBezTo>
                  <a:cubicBezTo>
                    <a:pt x="1" y="26"/>
                    <a:pt x="1" y="22"/>
                    <a:pt x="0" y="17"/>
                  </a:cubicBezTo>
                  <a:cubicBezTo>
                    <a:pt x="0" y="14"/>
                    <a:pt x="1" y="11"/>
                    <a:pt x="5" y="10"/>
                  </a:cubicBezTo>
                  <a:cubicBezTo>
                    <a:pt x="23" y="7"/>
                    <a:pt x="41" y="4"/>
                    <a:pt x="60" y="0"/>
                  </a:cubicBezTo>
                  <a:cubicBezTo>
                    <a:pt x="63" y="30"/>
                    <a:pt x="66" y="60"/>
                    <a:pt x="70" y="90"/>
                  </a:cubicBezTo>
                  <a:close/>
                  <a:moveTo>
                    <a:pt x="48" y="20"/>
                  </a:moveTo>
                  <a:cubicBezTo>
                    <a:pt x="48" y="16"/>
                    <a:pt x="46" y="13"/>
                    <a:pt x="42" y="14"/>
                  </a:cubicBezTo>
                  <a:cubicBezTo>
                    <a:pt x="39" y="14"/>
                    <a:pt x="37" y="16"/>
                    <a:pt x="37" y="19"/>
                  </a:cubicBezTo>
                  <a:cubicBezTo>
                    <a:pt x="37" y="23"/>
                    <a:pt x="39" y="25"/>
                    <a:pt x="43" y="25"/>
                  </a:cubicBezTo>
                  <a:cubicBezTo>
                    <a:pt x="46" y="24"/>
                    <a:pt x="48" y="22"/>
                    <a:pt x="48" y="2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07">
              <a:extLst>
                <a:ext uri="{FF2B5EF4-FFF2-40B4-BE49-F238E27FC236}">
                  <a16:creationId xmlns:a16="http://schemas.microsoft.com/office/drawing/2014/main" id="{96C12AD9-42DB-45F2-8777-A06826B57E95}"/>
                </a:ext>
              </a:extLst>
            </p:cNvPr>
            <p:cNvSpPr>
              <a:spLocks/>
            </p:cNvSpPr>
            <p:nvPr/>
          </p:nvSpPr>
          <p:spPr bwMode="auto">
            <a:xfrm>
              <a:off x="5386388" y="3825875"/>
              <a:ext cx="233362" cy="292100"/>
            </a:xfrm>
            <a:custGeom>
              <a:avLst/>
              <a:gdLst>
                <a:gd name="T0" fmla="*/ 104 w 121"/>
                <a:gd name="T1" fmla="*/ 0 h 150"/>
                <a:gd name="T2" fmla="*/ 121 w 121"/>
                <a:gd name="T3" fmla="*/ 13 h 150"/>
                <a:gd name="T4" fmla="*/ 100 w 121"/>
                <a:gd name="T5" fmla="*/ 41 h 150"/>
                <a:gd name="T6" fmla="*/ 54 w 121"/>
                <a:gd name="T7" fmla="*/ 102 h 150"/>
                <a:gd name="T8" fmla="*/ 47 w 121"/>
                <a:gd name="T9" fmla="*/ 108 h 150"/>
                <a:gd name="T10" fmla="*/ 30 w 121"/>
                <a:gd name="T11" fmla="*/ 120 h 150"/>
                <a:gd name="T12" fmla="*/ 26 w 121"/>
                <a:gd name="T13" fmla="*/ 123 h 150"/>
                <a:gd name="T14" fmla="*/ 22 w 121"/>
                <a:gd name="T15" fmla="*/ 144 h 150"/>
                <a:gd name="T16" fmla="*/ 18 w 121"/>
                <a:gd name="T17" fmla="*/ 150 h 150"/>
                <a:gd name="T18" fmla="*/ 0 w 121"/>
                <a:gd name="T19" fmla="*/ 137 h 150"/>
                <a:gd name="T20" fmla="*/ 104 w 121"/>
                <a:gd name="T2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50">
                  <a:moveTo>
                    <a:pt x="104" y="0"/>
                  </a:moveTo>
                  <a:cubicBezTo>
                    <a:pt x="107" y="8"/>
                    <a:pt x="113" y="12"/>
                    <a:pt x="121" y="13"/>
                  </a:cubicBezTo>
                  <a:cubicBezTo>
                    <a:pt x="114" y="23"/>
                    <a:pt x="107" y="32"/>
                    <a:pt x="100" y="41"/>
                  </a:cubicBezTo>
                  <a:cubicBezTo>
                    <a:pt x="85" y="62"/>
                    <a:pt x="69" y="82"/>
                    <a:pt x="54" y="102"/>
                  </a:cubicBezTo>
                  <a:cubicBezTo>
                    <a:pt x="52" y="104"/>
                    <a:pt x="50" y="106"/>
                    <a:pt x="47" y="108"/>
                  </a:cubicBezTo>
                  <a:cubicBezTo>
                    <a:pt x="41" y="112"/>
                    <a:pt x="36" y="116"/>
                    <a:pt x="30" y="120"/>
                  </a:cubicBezTo>
                  <a:cubicBezTo>
                    <a:pt x="29" y="121"/>
                    <a:pt x="27" y="122"/>
                    <a:pt x="26" y="123"/>
                  </a:cubicBezTo>
                  <a:cubicBezTo>
                    <a:pt x="19" y="129"/>
                    <a:pt x="17" y="136"/>
                    <a:pt x="22" y="144"/>
                  </a:cubicBezTo>
                  <a:cubicBezTo>
                    <a:pt x="21" y="146"/>
                    <a:pt x="19" y="148"/>
                    <a:pt x="18" y="150"/>
                  </a:cubicBezTo>
                  <a:cubicBezTo>
                    <a:pt x="12" y="146"/>
                    <a:pt x="6" y="142"/>
                    <a:pt x="0" y="137"/>
                  </a:cubicBezTo>
                  <a:cubicBezTo>
                    <a:pt x="35" y="91"/>
                    <a:pt x="69" y="46"/>
                    <a:pt x="10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08">
              <a:extLst>
                <a:ext uri="{FF2B5EF4-FFF2-40B4-BE49-F238E27FC236}">
                  <a16:creationId xmlns:a16="http://schemas.microsoft.com/office/drawing/2014/main" id="{81CE8E73-0E9A-441C-BC2B-0C4C63E1FC38}"/>
                </a:ext>
              </a:extLst>
            </p:cNvPr>
            <p:cNvSpPr>
              <a:spLocks/>
            </p:cNvSpPr>
            <p:nvPr/>
          </p:nvSpPr>
          <p:spPr bwMode="auto">
            <a:xfrm>
              <a:off x="5368926" y="3848100"/>
              <a:ext cx="177800" cy="222250"/>
            </a:xfrm>
            <a:custGeom>
              <a:avLst/>
              <a:gdLst>
                <a:gd name="T0" fmla="*/ 92 w 92"/>
                <a:gd name="T1" fmla="*/ 11 h 115"/>
                <a:gd name="T2" fmla="*/ 73 w 92"/>
                <a:gd name="T3" fmla="*/ 37 h 115"/>
                <a:gd name="T4" fmla="*/ 17 w 92"/>
                <a:gd name="T5" fmla="*/ 111 h 115"/>
                <a:gd name="T6" fmla="*/ 9 w 92"/>
                <a:gd name="T7" fmla="*/ 115 h 115"/>
                <a:gd name="T8" fmla="*/ 2 w 92"/>
                <a:gd name="T9" fmla="*/ 102 h 115"/>
                <a:gd name="T10" fmla="*/ 4 w 92"/>
                <a:gd name="T11" fmla="*/ 98 h 115"/>
                <a:gd name="T12" fmla="*/ 25 w 92"/>
                <a:gd name="T13" fmla="*/ 60 h 115"/>
                <a:gd name="T14" fmla="*/ 29 w 92"/>
                <a:gd name="T15" fmla="*/ 55 h 115"/>
                <a:gd name="T16" fmla="*/ 48 w 92"/>
                <a:gd name="T17" fmla="*/ 33 h 115"/>
                <a:gd name="T18" fmla="*/ 58 w 92"/>
                <a:gd name="T19" fmla="*/ 16 h 115"/>
                <a:gd name="T20" fmla="*/ 92 w 92"/>
                <a:gd name="T21"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5">
                  <a:moveTo>
                    <a:pt x="92" y="11"/>
                  </a:moveTo>
                  <a:cubicBezTo>
                    <a:pt x="86" y="20"/>
                    <a:pt x="79" y="28"/>
                    <a:pt x="73" y="37"/>
                  </a:cubicBezTo>
                  <a:cubicBezTo>
                    <a:pt x="54" y="62"/>
                    <a:pt x="35" y="86"/>
                    <a:pt x="17" y="111"/>
                  </a:cubicBezTo>
                  <a:cubicBezTo>
                    <a:pt x="15" y="114"/>
                    <a:pt x="13" y="115"/>
                    <a:pt x="9" y="115"/>
                  </a:cubicBezTo>
                  <a:cubicBezTo>
                    <a:pt x="3" y="114"/>
                    <a:pt x="0" y="109"/>
                    <a:pt x="2" y="102"/>
                  </a:cubicBezTo>
                  <a:cubicBezTo>
                    <a:pt x="2" y="101"/>
                    <a:pt x="3" y="99"/>
                    <a:pt x="4" y="98"/>
                  </a:cubicBezTo>
                  <a:cubicBezTo>
                    <a:pt x="11" y="85"/>
                    <a:pt x="18" y="73"/>
                    <a:pt x="25" y="60"/>
                  </a:cubicBezTo>
                  <a:cubicBezTo>
                    <a:pt x="26" y="58"/>
                    <a:pt x="28" y="56"/>
                    <a:pt x="29" y="55"/>
                  </a:cubicBezTo>
                  <a:cubicBezTo>
                    <a:pt x="38" y="50"/>
                    <a:pt x="43" y="41"/>
                    <a:pt x="48" y="33"/>
                  </a:cubicBezTo>
                  <a:cubicBezTo>
                    <a:pt x="51" y="27"/>
                    <a:pt x="54" y="21"/>
                    <a:pt x="58" y="16"/>
                  </a:cubicBezTo>
                  <a:cubicBezTo>
                    <a:pt x="68" y="1"/>
                    <a:pt x="78" y="0"/>
                    <a:pt x="92"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9">
              <a:extLst>
                <a:ext uri="{FF2B5EF4-FFF2-40B4-BE49-F238E27FC236}">
                  <a16:creationId xmlns:a16="http://schemas.microsoft.com/office/drawing/2014/main" id="{9DD51B1D-5BAF-4171-A428-72F403939619}"/>
                </a:ext>
              </a:extLst>
            </p:cNvPr>
            <p:cNvSpPr>
              <a:spLocks/>
            </p:cNvSpPr>
            <p:nvPr/>
          </p:nvSpPr>
          <p:spPr bwMode="auto">
            <a:xfrm>
              <a:off x="5595938" y="3683000"/>
              <a:ext cx="122237" cy="157163"/>
            </a:xfrm>
            <a:custGeom>
              <a:avLst/>
              <a:gdLst>
                <a:gd name="T0" fmla="*/ 61 w 63"/>
                <a:gd name="T1" fmla="*/ 11 h 81"/>
                <a:gd name="T2" fmla="*/ 22 w 63"/>
                <a:gd name="T3" fmla="*/ 74 h 81"/>
                <a:gd name="T4" fmla="*/ 6 w 63"/>
                <a:gd name="T5" fmla="*/ 77 h 81"/>
                <a:gd name="T6" fmla="*/ 4 w 63"/>
                <a:gd name="T7" fmla="*/ 62 h 81"/>
                <a:gd name="T8" fmla="*/ 43 w 63"/>
                <a:gd name="T9" fmla="*/ 11 h 81"/>
                <a:gd name="T10" fmla="*/ 61 w 63"/>
                <a:gd name="T11" fmla="*/ 11 h 81"/>
              </a:gdLst>
              <a:ahLst/>
              <a:cxnLst>
                <a:cxn ang="0">
                  <a:pos x="T0" y="T1"/>
                </a:cxn>
                <a:cxn ang="0">
                  <a:pos x="T2" y="T3"/>
                </a:cxn>
                <a:cxn ang="0">
                  <a:pos x="T4" y="T5"/>
                </a:cxn>
                <a:cxn ang="0">
                  <a:pos x="T6" y="T7"/>
                </a:cxn>
                <a:cxn ang="0">
                  <a:pos x="T8" y="T9"/>
                </a:cxn>
                <a:cxn ang="0">
                  <a:pos x="T10" y="T11"/>
                </a:cxn>
              </a:cxnLst>
              <a:rect l="0" t="0" r="r" b="b"/>
              <a:pathLst>
                <a:path w="63" h="81">
                  <a:moveTo>
                    <a:pt x="61" y="11"/>
                  </a:moveTo>
                  <a:cubicBezTo>
                    <a:pt x="63" y="34"/>
                    <a:pt x="38" y="40"/>
                    <a:pt x="22" y="74"/>
                  </a:cubicBezTo>
                  <a:cubicBezTo>
                    <a:pt x="17" y="80"/>
                    <a:pt x="11" y="81"/>
                    <a:pt x="6" y="77"/>
                  </a:cubicBezTo>
                  <a:cubicBezTo>
                    <a:pt x="1" y="74"/>
                    <a:pt x="0" y="67"/>
                    <a:pt x="4" y="62"/>
                  </a:cubicBezTo>
                  <a:cubicBezTo>
                    <a:pt x="17" y="45"/>
                    <a:pt x="30" y="28"/>
                    <a:pt x="43" y="11"/>
                  </a:cubicBezTo>
                  <a:cubicBezTo>
                    <a:pt x="45" y="8"/>
                    <a:pt x="61" y="0"/>
                    <a:pt x="61"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0">
              <a:extLst>
                <a:ext uri="{FF2B5EF4-FFF2-40B4-BE49-F238E27FC236}">
                  <a16:creationId xmlns:a16="http://schemas.microsoft.com/office/drawing/2014/main" id="{CD009D7A-9B3A-4C46-A6A4-5AB519C9518E}"/>
                </a:ext>
              </a:extLst>
            </p:cNvPr>
            <p:cNvSpPr>
              <a:spLocks/>
            </p:cNvSpPr>
            <p:nvPr/>
          </p:nvSpPr>
          <p:spPr bwMode="auto">
            <a:xfrm>
              <a:off x="5365751" y="4097338"/>
              <a:ext cx="50800" cy="53975"/>
            </a:xfrm>
            <a:custGeom>
              <a:avLst/>
              <a:gdLst>
                <a:gd name="T0" fmla="*/ 27 w 27"/>
                <a:gd name="T1" fmla="*/ 13 h 28"/>
                <a:gd name="T2" fmla="*/ 5 w 27"/>
                <a:gd name="T3" fmla="*/ 27 h 28"/>
                <a:gd name="T4" fmla="*/ 0 w 27"/>
                <a:gd name="T5" fmla="*/ 28 h 28"/>
                <a:gd name="T6" fmla="*/ 9 w 27"/>
                <a:gd name="T7" fmla="*/ 0 h 28"/>
                <a:gd name="T8" fmla="*/ 27 w 27"/>
                <a:gd name="T9" fmla="*/ 13 h 28"/>
              </a:gdLst>
              <a:ahLst/>
              <a:cxnLst>
                <a:cxn ang="0">
                  <a:pos x="T0" y="T1"/>
                </a:cxn>
                <a:cxn ang="0">
                  <a:pos x="T2" y="T3"/>
                </a:cxn>
                <a:cxn ang="0">
                  <a:pos x="T4" y="T5"/>
                </a:cxn>
                <a:cxn ang="0">
                  <a:pos x="T6" y="T7"/>
                </a:cxn>
                <a:cxn ang="0">
                  <a:pos x="T8" y="T9"/>
                </a:cxn>
              </a:cxnLst>
              <a:rect l="0" t="0" r="r" b="b"/>
              <a:pathLst>
                <a:path w="27" h="28">
                  <a:moveTo>
                    <a:pt x="27" y="13"/>
                  </a:moveTo>
                  <a:cubicBezTo>
                    <a:pt x="23" y="19"/>
                    <a:pt x="12" y="20"/>
                    <a:pt x="5" y="27"/>
                  </a:cubicBezTo>
                  <a:cubicBezTo>
                    <a:pt x="5" y="27"/>
                    <a:pt x="5" y="28"/>
                    <a:pt x="0" y="28"/>
                  </a:cubicBezTo>
                  <a:cubicBezTo>
                    <a:pt x="3" y="19"/>
                    <a:pt x="6" y="9"/>
                    <a:pt x="9" y="0"/>
                  </a:cubicBezTo>
                  <a:cubicBezTo>
                    <a:pt x="15" y="4"/>
                    <a:pt x="21" y="8"/>
                    <a:pt x="27"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50074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4770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Non-trailing named arguments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98484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p:txBody>
      </p:sp>
    </p:spTree>
    <p:extLst>
      <p:ext uri="{BB962C8B-B14F-4D97-AF65-F5344CB8AC3E}">
        <p14:creationId xmlns:p14="http://schemas.microsoft.com/office/powerpoint/2010/main" val="278566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1" end="11"/>
                                            </p:txEl>
                                          </p:spTgt>
                                        </p:tgtEl>
                                        <p:attrNameLst>
                                          <p:attrName>style.visibility</p:attrName>
                                        </p:attrNameLst>
                                      </p:cBhvr>
                                      <p:to>
                                        <p:strVal val="visible"/>
                                      </p:to>
                                    </p:set>
                                    <p:animEffect transition="in" filter="fade">
                                      <p:cBhvr>
                                        <p:cTn id="7"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a:p>
            <a:pPr lvl="2"/>
            <a:r>
              <a:rPr lang="en-US" dirty="0"/>
              <a:t>default interface members,</a:t>
            </a:r>
          </a:p>
          <a:p>
            <a:pPr lvl="2"/>
            <a:r>
              <a:rPr lang="en-US" dirty="0"/>
              <a:t>recursive patterns,</a:t>
            </a:r>
          </a:p>
          <a:p>
            <a:pPr lvl="2"/>
            <a:r>
              <a:rPr lang="en-US" dirty="0"/>
              <a:t>switch expressions,</a:t>
            </a:r>
          </a:p>
          <a:p>
            <a:pPr lvl="2"/>
            <a:r>
              <a:rPr lang="en-US" dirty="0"/>
              <a:t>target-typed new-expressions,</a:t>
            </a:r>
          </a:p>
          <a:p>
            <a:pPr lvl="2"/>
            <a:r>
              <a:rPr lang="en-US" dirty="0"/>
              <a:t>extension everything,</a:t>
            </a:r>
          </a:p>
          <a:p>
            <a:pPr lvl="2"/>
            <a:r>
              <a:rPr lang="en-US" dirty="0"/>
              <a:t>using declarations.</a:t>
            </a:r>
            <a:endParaRPr lang="en-GB" dirty="0"/>
          </a:p>
        </p:txBody>
      </p:sp>
    </p:spTree>
    <p:extLst>
      <p:ext uri="{BB962C8B-B14F-4D97-AF65-F5344CB8AC3E}">
        <p14:creationId xmlns:p14="http://schemas.microsoft.com/office/powerpoint/2010/main" val="170396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fade">
                                      <p:cBhvr>
                                        <p:cTn id="28" dur="500"/>
                                        <p:tgtEl>
                                          <p:spTgt spid="7">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fade">
                                      <p:cBhvr>
                                        <p:cTn id="31"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Leading underscores in numeric literals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590">
            <a:extLst>
              <a:ext uri="{FF2B5EF4-FFF2-40B4-BE49-F238E27FC236}">
                <a16:creationId xmlns:a16="http://schemas.microsoft.com/office/drawing/2014/main" id="{4D11E884-8CB8-460D-B2D0-54259B9EA683}"/>
              </a:ext>
            </a:extLst>
          </p:cNvPr>
          <p:cNvGrpSpPr/>
          <p:nvPr/>
        </p:nvGrpSpPr>
        <p:grpSpPr>
          <a:xfrm>
            <a:off x="1084843" y="1208682"/>
            <a:ext cx="1162821" cy="1075064"/>
            <a:chOff x="5373688" y="4819653"/>
            <a:chExt cx="420687" cy="388938"/>
          </a:xfrm>
        </p:grpSpPr>
        <p:sp>
          <p:nvSpPr>
            <p:cNvPr id="15" name="Freeform 172">
              <a:extLst>
                <a:ext uri="{FF2B5EF4-FFF2-40B4-BE49-F238E27FC236}">
                  <a16:creationId xmlns:a16="http://schemas.microsoft.com/office/drawing/2014/main" id="{D163AE9E-542E-499F-ADBB-6AD013781F10}"/>
                </a:ext>
              </a:extLst>
            </p:cNvPr>
            <p:cNvSpPr>
              <a:spLocks/>
            </p:cNvSpPr>
            <p:nvPr/>
          </p:nvSpPr>
          <p:spPr bwMode="auto">
            <a:xfrm>
              <a:off x="5373688" y="4819653"/>
              <a:ext cx="404812" cy="388938"/>
            </a:xfrm>
            <a:custGeom>
              <a:avLst/>
              <a:gdLst>
                <a:gd name="T0" fmla="*/ 207 w 211"/>
                <a:gd name="T1" fmla="*/ 78 h 201"/>
                <a:gd name="T2" fmla="*/ 211 w 211"/>
                <a:gd name="T3" fmla="*/ 108 h 201"/>
                <a:gd name="T4" fmla="*/ 179 w 211"/>
                <a:gd name="T5" fmla="*/ 184 h 201"/>
                <a:gd name="T6" fmla="*/ 109 w 211"/>
                <a:gd name="T7" fmla="*/ 184 h 201"/>
                <a:gd name="T8" fmla="*/ 35 w 211"/>
                <a:gd name="T9" fmla="*/ 184 h 201"/>
                <a:gd name="T10" fmla="*/ 0 w 211"/>
                <a:gd name="T11" fmla="*/ 106 h 201"/>
                <a:gd name="T12" fmla="*/ 106 w 211"/>
                <a:gd name="T13" fmla="*/ 0 h 201"/>
                <a:gd name="T14" fmla="*/ 177 w 211"/>
                <a:gd name="T15" fmla="*/ 29 h 201"/>
                <a:gd name="T16" fmla="*/ 177 w 211"/>
                <a:gd name="T17" fmla="*/ 58 h 201"/>
                <a:gd name="T18" fmla="*/ 155 w 211"/>
                <a:gd name="T19" fmla="*/ 58 h 201"/>
                <a:gd name="T20" fmla="*/ 188 w 211"/>
                <a:gd name="T21" fmla="*/ 92 h 201"/>
                <a:gd name="T22" fmla="*/ 207 w 211"/>
                <a:gd name="T23" fmla="*/ 7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1">
                  <a:moveTo>
                    <a:pt x="207" y="78"/>
                  </a:moveTo>
                  <a:cubicBezTo>
                    <a:pt x="210" y="88"/>
                    <a:pt x="211" y="98"/>
                    <a:pt x="211" y="108"/>
                  </a:cubicBezTo>
                  <a:cubicBezTo>
                    <a:pt x="211" y="138"/>
                    <a:pt x="199" y="165"/>
                    <a:pt x="179" y="184"/>
                  </a:cubicBezTo>
                  <a:cubicBezTo>
                    <a:pt x="179" y="184"/>
                    <a:pt x="162" y="167"/>
                    <a:pt x="109" y="184"/>
                  </a:cubicBezTo>
                  <a:cubicBezTo>
                    <a:pt x="55" y="201"/>
                    <a:pt x="35" y="184"/>
                    <a:pt x="35" y="184"/>
                  </a:cubicBezTo>
                  <a:cubicBezTo>
                    <a:pt x="13" y="165"/>
                    <a:pt x="0" y="137"/>
                    <a:pt x="0" y="106"/>
                  </a:cubicBezTo>
                  <a:cubicBezTo>
                    <a:pt x="0" y="48"/>
                    <a:pt x="47" y="0"/>
                    <a:pt x="106" y="0"/>
                  </a:cubicBezTo>
                  <a:cubicBezTo>
                    <a:pt x="133" y="0"/>
                    <a:pt x="158" y="11"/>
                    <a:pt x="177" y="29"/>
                  </a:cubicBezTo>
                  <a:cubicBezTo>
                    <a:pt x="177" y="58"/>
                    <a:pt x="177" y="58"/>
                    <a:pt x="177" y="58"/>
                  </a:cubicBezTo>
                  <a:cubicBezTo>
                    <a:pt x="155" y="58"/>
                    <a:pt x="155" y="58"/>
                    <a:pt x="155" y="58"/>
                  </a:cubicBezTo>
                  <a:cubicBezTo>
                    <a:pt x="188" y="92"/>
                    <a:pt x="188" y="92"/>
                    <a:pt x="188" y="92"/>
                  </a:cubicBezTo>
                  <a:lnTo>
                    <a:pt x="207" y="78"/>
                  </a:lnTo>
                  <a:close/>
                </a:path>
              </a:pathLst>
            </a:custGeom>
            <a:solidFill>
              <a:srgbClr val="00C37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73">
              <a:extLst>
                <a:ext uri="{FF2B5EF4-FFF2-40B4-BE49-F238E27FC236}">
                  <a16:creationId xmlns:a16="http://schemas.microsoft.com/office/drawing/2014/main" id="{9B3A12E6-68B1-43FB-950C-8366B8B26D56}"/>
                </a:ext>
              </a:extLst>
            </p:cNvPr>
            <p:cNvSpPr>
              <a:spLocks/>
            </p:cNvSpPr>
            <p:nvPr/>
          </p:nvSpPr>
          <p:spPr bwMode="auto">
            <a:xfrm>
              <a:off x="5486400" y="4873628"/>
              <a:ext cx="150812" cy="263525"/>
            </a:xfrm>
            <a:custGeom>
              <a:avLst/>
              <a:gdLst>
                <a:gd name="T0" fmla="*/ 33 w 78"/>
                <a:gd name="T1" fmla="*/ 79 h 136"/>
                <a:gd name="T2" fmla="*/ 47 w 78"/>
                <a:gd name="T3" fmla="*/ 89 h 136"/>
                <a:gd name="T4" fmla="*/ 35 w 78"/>
                <a:gd name="T5" fmla="*/ 96 h 136"/>
                <a:gd name="T6" fmla="*/ 11 w 78"/>
                <a:gd name="T7" fmla="*/ 91 h 136"/>
                <a:gd name="T8" fmla="*/ 10 w 78"/>
                <a:gd name="T9" fmla="*/ 91 h 136"/>
                <a:gd name="T10" fmla="*/ 6 w 78"/>
                <a:gd name="T11" fmla="*/ 93 h 136"/>
                <a:gd name="T12" fmla="*/ 2 w 78"/>
                <a:gd name="T13" fmla="*/ 109 h 136"/>
                <a:gd name="T14" fmla="*/ 4 w 78"/>
                <a:gd name="T15" fmla="*/ 115 h 136"/>
                <a:gd name="T16" fmla="*/ 29 w 78"/>
                <a:gd name="T17" fmla="*/ 120 h 136"/>
                <a:gd name="T18" fmla="*/ 29 w 78"/>
                <a:gd name="T19" fmla="*/ 132 h 136"/>
                <a:gd name="T20" fmla="*/ 33 w 78"/>
                <a:gd name="T21" fmla="*/ 136 h 136"/>
                <a:gd name="T22" fmla="*/ 46 w 78"/>
                <a:gd name="T23" fmla="*/ 136 h 136"/>
                <a:gd name="T24" fmla="*/ 50 w 78"/>
                <a:gd name="T25" fmla="*/ 131 h 136"/>
                <a:gd name="T26" fmla="*/ 50 w 78"/>
                <a:gd name="T27" fmla="*/ 119 h 136"/>
                <a:gd name="T28" fmla="*/ 78 w 78"/>
                <a:gd name="T29" fmla="*/ 87 h 136"/>
                <a:gd name="T30" fmla="*/ 49 w 78"/>
                <a:gd name="T31" fmla="*/ 55 h 136"/>
                <a:gd name="T32" fmla="*/ 31 w 78"/>
                <a:gd name="T33" fmla="*/ 44 h 136"/>
                <a:gd name="T34" fmla="*/ 42 w 78"/>
                <a:gd name="T35" fmla="*/ 37 h 136"/>
                <a:gd name="T36" fmla="*/ 62 w 78"/>
                <a:gd name="T37" fmla="*/ 41 h 136"/>
                <a:gd name="T38" fmla="*/ 63 w 78"/>
                <a:gd name="T39" fmla="*/ 41 h 136"/>
                <a:gd name="T40" fmla="*/ 67 w 78"/>
                <a:gd name="T41" fmla="*/ 39 h 136"/>
                <a:gd name="T42" fmla="*/ 71 w 78"/>
                <a:gd name="T43" fmla="*/ 24 h 136"/>
                <a:gd name="T44" fmla="*/ 69 w 78"/>
                <a:gd name="T45" fmla="*/ 19 h 136"/>
                <a:gd name="T46" fmla="*/ 49 w 78"/>
                <a:gd name="T47" fmla="*/ 14 h 136"/>
                <a:gd name="T48" fmla="*/ 49 w 78"/>
                <a:gd name="T49" fmla="*/ 4 h 136"/>
                <a:gd name="T50" fmla="*/ 43 w 78"/>
                <a:gd name="T51" fmla="*/ 0 h 136"/>
                <a:gd name="T52" fmla="*/ 43 w 78"/>
                <a:gd name="T53" fmla="*/ 0 h 136"/>
                <a:gd name="T54" fmla="*/ 31 w 78"/>
                <a:gd name="T55" fmla="*/ 0 h 136"/>
                <a:gd name="T56" fmla="*/ 27 w 78"/>
                <a:gd name="T57" fmla="*/ 4 h 136"/>
                <a:gd name="T58" fmla="*/ 27 w 78"/>
                <a:gd name="T59" fmla="*/ 16 h 136"/>
                <a:gd name="T60" fmla="*/ 0 w 78"/>
                <a:gd name="T61" fmla="*/ 47 h 136"/>
                <a:gd name="T62" fmla="*/ 33 w 78"/>
                <a:gd name="T63" fmla="*/ 7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36">
                  <a:moveTo>
                    <a:pt x="33" y="79"/>
                  </a:moveTo>
                  <a:cubicBezTo>
                    <a:pt x="45" y="83"/>
                    <a:pt x="47" y="85"/>
                    <a:pt x="47" y="89"/>
                  </a:cubicBezTo>
                  <a:cubicBezTo>
                    <a:pt x="47" y="95"/>
                    <a:pt x="41" y="96"/>
                    <a:pt x="35" y="96"/>
                  </a:cubicBezTo>
                  <a:cubicBezTo>
                    <a:pt x="25" y="97"/>
                    <a:pt x="17" y="93"/>
                    <a:pt x="11" y="91"/>
                  </a:cubicBezTo>
                  <a:cubicBezTo>
                    <a:pt x="10" y="91"/>
                    <a:pt x="10" y="91"/>
                    <a:pt x="10" y="91"/>
                  </a:cubicBezTo>
                  <a:cubicBezTo>
                    <a:pt x="7" y="91"/>
                    <a:pt x="6" y="92"/>
                    <a:pt x="6" y="93"/>
                  </a:cubicBezTo>
                  <a:cubicBezTo>
                    <a:pt x="2" y="109"/>
                    <a:pt x="2" y="109"/>
                    <a:pt x="2" y="109"/>
                  </a:cubicBezTo>
                  <a:cubicBezTo>
                    <a:pt x="2" y="112"/>
                    <a:pt x="2" y="113"/>
                    <a:pt x="4" y="115"/>
                  </a:cubicBezTo>
                  <a:cubicBezTo>
                    <a:pt x="11" y="119"/>
                    <a:pt x="21" y="120"/>
                    <a:pt x="29" y="120"/>
                  </a:cubicBezTo>
                  <a:cubicBezTo>
                    <a:pt x="29" y="132"/>
                    <a:pt x="29" y="132"/>
                    <a:pt x="29" y="132"/>
                  </a:cubicBezTo>
                  <a:cubicBezTo>
                    <a:pt x="29" y="135"/>
                    <a:pt x="31" y="136"/>
                    <a:pt x="33" y="136"/>
                  </a:cubicBezTo>
                  <a:cubicBezTo>
                    <a:pt x="46" y="136"/>
                    <a:pt x="46" y="136"/>
                    <a:pt x="46" y="136"/>
                  </a:cubicBezTo>
                  <a:cubicBezTo>
                    <a:pt x="49" y="136"/>
                    <a:pt x="50" y="133"/>
                    <a:pt x="50" y="131"/>
                  </a:cubicBezTo>
                  <a:cubicBezTo>
                    <a:pt x="50" y="119"/>
                    <a:pt x="50" y="119"/>
                    <a:pt x="50" y="119"/>
                  </a:cubicBezTo>
                  <a:cubicBezTo>
                    <a:pt x="67" y="115"/>
                    <a:pt x="78" y="103"/>
                    <a:pt x="78" y="87"/>
                  </a:cubicBezTo>
                  <a:cubicBezTo>
                    <a:pt x="77" y="71"/>
                    <a:pt x="69" y="61"/>
                    <a:pt x="49" y="55"/>
                  </a:cubicBezTo>
                  <a:cubicBezTo>
                    <a:pt x="35" y="49"/>
                    <a:pt x="31" y="47"/>
                    <a:pt x="31" y="44"/>
                  </a:cubicBezTo>
                  <a:cubicBezTo>
                    <a:pt x="31" y="39"/>
                    <a:pt x="38" y="37"/>
                    <a:pt x="42" y="37"/>
                  </a:cubicBezTo>
                  <a:cubicBezTo>
                    <a:pt x="51" y="37"/>
                    <a:pt x="58" y="40"/>
                    <a:pt x="62" y="41"/>
                  </a:cubicBezTo>
                  <a:cubicBezTo>
                    <a:pt x="63" y="41"/>
                    <a:pt x="63" y="41"/>
                    <a:pt x="63" y="41"/>
                  </a:cubicBezTo>
                  <a:cubicBezTo>
                    <a:pt x="66" y="41"/>
                    <a:pt x="67" y="40"/>
                    <a:pt x="67" y="39"/>
                  </a:cubicBezTo>
                  <a:cubicBezTo>
                    <a:pt x="71" y="24"/>
                    <a:pt x="71" y="24"/>
                    <a:pt x="71" y="24"/>
                  </a:cubicBezTo>
                  <a:cubicBezTo>
                    <a:pt x="71" y="22"/>
                    <a:pt x="71" y="19"/>
                    <a:pt x="69" y="19"/>
                  </a:cubicBezTo>
                  <a:cubicBezTo>
                    <a:pt x="62" y="16"/>
                    <a:pt x="55" y="15"/>
                    <a:pt x="49" y="14"/>
                  </a:cubicBezTo>
                  <a:cubicBezTo>
                    <a:pt x="49" y="4"/>
                    <a:pt x="49" y="4"/>
                    <a:pt x="49" y="4"/>
                  </a:cubicBezTo>
                  <a:cubicBezTo>
                    <a:pt x="49" y="2"/>
                    <a:pt x="46" y="0"/>
                    <a:pt x="43" y="0"/>
                  </a:cubicBezTo>
                  <a:cubicBezTo>
                    <a:pt x="43" y="0"/>
                    <a:pt x="43" y="0"/>
                    <a:pt x="43" y="0"/>
                  </a:cubicBezTo>
                  <a:cubicBezTo>
                    <a:pt x="31" y="0"/>
                    <a:pt x="31" y="0"/>
                    <a:pt x="31" y="0"/>
                  </a:cubicBezTo>
                  <a:cubicBezTo>
                    <a:pt x="29" y="0"/>
                    <a:pt x="27" y="3"/>
                    <a:pt x="27" y="4"/>
                  </a:cubicBezTo>
                  <a:cubicBezTo>
                    <a:pt x="27" y="16"/>
                    <a:pt x="27" y="16"/>
                    <a:pt x="27" y="16"/>
                  </a:cubicBezTo>
                  <a:cubicBezTo>
                    <a:pt x="10" y="20"/>
                    <a:pt x="0" y="32"/>
                    <a:pt x="0" y="47"/>
                  </a:cubicBezTo>
                  <a:cubicBezTo>
                    <a:pt x="2" y="67"/>
                    <a:pt x="18" y="73"/>
                    <a:pt x="33" y="79"/>
                  </a:cubicBezTo>
                  <a:close/>
                </a:path>
              </a:pathLst>
            </a:custGeom>
            <a:solidFill>
              <a:srgbClr val="175A6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4">
              <a:extLst>
                <a:ext uri="{FF2B5EF4-FFF2-40B4-BE49-F238E27FC236}">
                  <a16:creationId xmlns:a16="http://schemas.microsoft.com/office/drawing/2014/main" id="{9EE52F89-96DE-40D0-88E3-9332EC1F657C}"/>
                </a:ext>
              </a:extLst>
            </p:cNvPr>
            <p:cNvSpPr>
              <a:spLocks/>
            </p:cNvSpPr>
            <p:nvPr/>
          </p:nvSpPr>
          <p:spPr bwMode="auto">
            <a:xfrm>
              <a:off x="5694363" y="4941890"/>
              <a:ext cx="100012" cy="44450"/>
            </a:xfrm>
            <a:custGeom>
              <a:avLst/>
              <a:gdLst>
                <a:gd name="T0" fmla="*/ 0 w 63"/>
                <a:gd name="T1" fmla="*/ 0 h 28"/>
                <a:gd name="T2" fmla="*/ 27 w 63"/>
                <a:gd name="T3" fmla="*/ 28 h 28"/>
                <a:gd name="T4" fmla="*/ 63 w 63"/>
                <a:gd name="T5" fmla="*/ 0 h 28"/>
                <a:gd name="T6" fmla="*/ 0 w 63"/>
                <a:gd name="T7" fmla="*/ 0 h 28"/>
              </a:gdLst>
              <a:ahLst/>
              <a:cxnLst>
                <a:cxn ang="0">
                  <a:pos x="T0" y="T1"/>
                </a:cxn>
                <a:cxn ang="0">
                  <a:pos x="T2" y="T3"/>
                </a:cxn>
                <a:cxn ang="0">
                  <a:pos x="T4" y="T5"/>
                </a:cxn>
                <a:cxn ang="0">
                  <a:pos x="T6" y="T7"/>
                </a:cxn>
              </a:cxnLst>
              <a:rect l="0" t="0" r="r" b="b"/>
              <a:pathLst>
                <a:path w="63" h="28">
                  <a:moveTo>
                    <a:pt x="0" y="0"/>
                  </a:moveTo>
                  <a:lnTo>
                    <a:pt x="27" y="28"/>
                  </a:lnTo>
                  <a:lnTo>
                    <a:pt x="63"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75">
              <a:extLst>
                <a:ext uri="{FF2B5EF4-FFF2-40B4-BE49-F238E27FC236}">
                  <a16:creationId xmlns:a16="http://schemas.microsoft.com/office/drawing/2014/main" id="{4D056E77-29F4-4664-831B-30B5EBBA1CFD}"/>
                </a:ext>
              </a:extLst>
            </p:cNvPr>
            <p:cNvSpPr>
              <a:spLocks noChangeArrowheads="1"/>
            </p:cNvSpPr>
            <p:nvPr/>
          </p:nvSpPr>
          <p:spPr bwMode="auto">
            <a:xfrm>
              <a:off x="5722938" y="4870453"/>
              <a:ext cx="36512" cy="889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4877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94807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Leading underscores in numeric literals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940537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p:txBody>
      </p:sp>
    </p:spTree>
    <p:extLst>
      <p:ext uri="{BB962C8B-B14F-4D97-AF65-F5344CB8AC3E}">
        <p14:creationId xmlns:p14="http://schemas.microsoft.com/office/powerpoint/2010/main" val="144772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animEffect transition="in" filter="fade">
                                      <p:cBhvr>
                                        <p:cTn id="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Private protected access modifier</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19">
            <a:extLst>
              <a:ext uri="{FF2B5EF4-FFF2-40B4-BE49-F238E27FC236}">
                <a16:creationId xmlns:a16="http://schemas.microsoft.com/office/drawing/2014/main" id="{10EE99BA-F82E-42F6-920B-8C7F8EA4525A}"/>
              </a:ext>
            </a:extLst>
          </p:cNvPr>
          <p:cNvGrpSpPr>
            <a:grpSpLocks noChangeAspect="1"/>
          </p:cNvGrpSpPr>
          <p:nvPr/>
        </p:nvGrpSpPr>
        <p:grpSpPr bwMode="auto">
          <a:xfrm>
            <a:off x="1095145" y="1258806"/>
            <a:ext cx="1085771" cy="984681"/>
            <a:chOff x="379" y="400"/>
            <a:chExt cx="870" cy="789"/>
          </a:xfrm>
        </p:grpSpPr>
        <p:sp>
          <p:nvSpPr>
            <p:cNvPr id="15" name="Freeform 21">
              <a:extLst>
                <a:ext uri="{FF2B5EF4-FFF2-40B4-BE49-F238E27FC236}">
                  <a16:creationId xmlns:a16="http://schemas.microsoft.com/office/drawing/2014/main" id="{87FB6105-3F7D-42C8-9917-093CC25E515C}"/>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6" name="Freeform 22">
              <a:extLst>
                <a:ext uri="{FF2B5EF4-FFF2-40B4-BE49-F238E27FC236}">
                  <a16:creationId xmlns:a16="http://schemas.microsoft.com/office/drawing/2014/main" id="{A85141EE-DC89-4D23-9469-3B6B2290B46E}"/>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726938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6623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Private protected access modifier</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0441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a:p>
            <a:pPr lvl="1"/>
            <a:r>
              <a:rPr lang="en-US" dirty="0">
                <a:solidFill>
                  <a:schemeClr val="bg1">
                    <a:lumMod val="95000"/>
                  </a:schemeClr>
                </a:solidFill>
              </a:rPr>
              <a:t>What’s new in C# 7.1</a:t>
            </a:r>
          </a:p>
          <a:p>
            <a:pPr lvl="2"/>
            <a:r>
              <a:rPr lang="en-US" dirty="0">
                <a:solidFill>
                  <a:schemeClr val="bg1">
                    <a:lumMod val="95000"/>
                  </a:schemeClr>
                </a:solidFill>
              </a:rPr>
              <a:t>Async Main method,</a:t>
            </a:r>
          </a:p>
          <a:p>
            <a:pPr lvl="2"/>
            <a:r>
              <a:rPr lang="en-US" dirty="0">
                <a:solidFill>
                  <a:schemeClr val="bg1">
                    <a:lumMod val="95000"/>
                  </a:schemeClr>
                </a:solidFill>
              </a:rPr>
              <a:t>default literal expressions,</a:t>
            </a:r>
          </a:p>
          <a:p>
            <a:pPr lvl="2"/>
            <a:r>
              <a:rPr lang="en-US" dirty="0">
                <a:solidFill>
                  <a:schemeClr val="bg1">
                    <a:lumMod val="95000"/>
                  </a:schemeClr>
                </a:solidFill>
              </a:rPr>
              <a:t>inferred tuple element names.</a:t>
            </a:r>
          </a:p>
          <a:p>
            <a:pPr lvl="1"/>
            <a:r>
              <a:rPr lang="en-US" dirty="0">
                <a:solidFill>
                  <a:schemeClr val="bg1">
                    <a:lumMod val="95000"/>
                  </a:schemeClr>
                </a:solidFill>
              </a:rPr>
              <a:t>What’s new in C# 7.2</a:t>
            </a:r>
          </a:p>
          <a:p>
            <a:pPr lvl="2"/>
            <a:r>
              <a:rPr lang="en-US" dirty="0">
                <a:solidFill>
                  <a:schemeClr val="bg1">
                    <a:lumMod val="95000"/>
                  </a:schemeClr>
                </a:solidFill>
              </a:rPr>
              <a:t>Safe efficient code enhancements,</a:t>
            </a:r>
          </a:p>
          <a:p>
            <a:pPr lvl="2"/>
            <a:r>
              <a:rPr lang="en-US" dirty="0">
                <a:solidFill>
                  <a:schemeClr val="bg1">
                    <a:lumMod val="95000"/>
                  </a:schemeClr>
                </a:solidFill>
              </a:rPr>
              <a:t>non-trailing named arguments,</a:t>
            </a:r>
          </a:p>
          <a:p>
            <a:pPr lvl="2"/>
            <a:r>
              <a:rPr lang="en-US" dirty="0">
                <a:solidFill>
                  <a:schemeClr val="bg1">
                    <a:lumMod val="95000"/>
                  </a:schemeClr>
                </a:solidFill>
              </a:rPr>
              <a:t>leading underscores in numeric literals,</a:t>
            </a:r>
          </a:p>
          <a:p>
            <a:pPr lvl="2"/>
            <a:r>
              <a:rPr lang="en-US" dirty="0">
                <a:solidFill>
                  <a:schemeClr val="bg1">
                    <a:lumMod val="95000"/>
                  </a:schemeClr>
                </a:solidFill>
              </a:rPr>
              <a:t>private protected access modifier,</a:t>
            </a:r>
          </a:p>
          <a:p>
            <a:pPr lvl="2"/>
            <a:r>
              <a:rPr lang="en-US" dirty="0">
                <a:solidFill>
                  <a:schemeClr val="bg1">
                    <a:lumMod val="95000"/>
                  </a:schemeClr>
                </a:solidFill>
              </a:rPr>
              <a:t>conditional ref expressions.</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860864"/>
              </a:buClr>
            </a:pPr>
            <a:r>
              <a:rPr lang="en-US" dirty="0"/>
              <a:t>Introduction</a:t>
            </a:r>
          </a:p>
          <a:p>
            <a:pPr lvl="2">
              <a:buClr>
                <a:srgbClr val="CC2980"/>
              </a:buClr>
            </a:pPr>
            <a:r>
              <a:rPr lang="en-US" dirty="0"/>
              <a:t>The recent C# versions timeline,</a:t>
            </a:r>
          </a:p>
          <a:p>
            <a:pPr lvl="2">
              <a:buClr>
                <a:srgbClr val="CC2980"/>
              </a:buClr>
            </a:pPr>
            <a:r>
              <a:rPr lang="en-US" dirty="0"/>
              <a:t>C# 8.0 pre-requirements,</a:t>
            </a:r>
          </a:p>
          <a:p>
            <a:pPr lvl="2">
              <a:buClr>
                <a:srgbClr val="CC2980"/>
              </a:buClr>
            </a:pPr>
            <a:r>
              <a:rPr lang="en-US" dirty="0"/>
              <a:t>dive into an example.</a:t>
            </a:r>
          </a:p>
          <a:p>
            <a:pPr lvl="1">
              <a:buClr>
                <a:srgbClr val="860864"/>
              </a:buClr>
            </a:pPr>
            <a:r>
              <a:rPr lang="en-US" dirty="0"/>
              <a:t>What’s new in C# 7.1</a:t>
            </a:r>
          </a:p>
          <a:p>
            <a:pPr lvl="2">
              <a:buClr>
                <a:srgbClr val="CC2980"/>
              </a:buClr>
            </a:pPr>
            <a:r>
              <a:rPr lang="en-US" dirty="0"/>
              <a:t>Async Main method,</a:t>
            </a:r>
          </a:p>
          <a:p>
            <a:pPr lvl="2">
              <a:buClr>
                <a:srgbClr val="CC2980"/>
              </a:buClr>
            </a:pPr>
            <a:r>
              <a:rPr lang="en-US" dirty="0"/>
              <a:t>default literal expressions,</a:t>
            </a:r>
          </a:p>
          <a:p>
            <a:pPr lvl="2">
              <a:buClr>
                <a:srgbClr val="CC2980"/>
              </a:buClr>
            </a:pPr>
            <a:r>
              <a:rPr lang="en-US" dirty="0"/>
              <a:t>inferred tuple element names.</a:t>
            </a:r>
          </a:p>
          <a:p>
            <a:pPr lvl="1">
              <a:buClr>
                <a:srgbClr val="860864"/>
              </a:buClr>
            </a:pPr>
            <a:r>
              <a:rPr lang="en-US" dirty="0"/>
              <a:t>What’s new in C# 7.2</a:t>
            </a:r>
          </a:p>
          <a:p>
            <a:pPr lvl="2">
              <a:buClr>
                <a:srgbClr val="CC2980"/>
              </a:buClr>
            </a:pPr>
            <a:r>
              <a:rPr lang="en-US" dirty="0"/>
              <a:t>Safe efficient code enhancements,</a:t>
            </a:r>
          </a:p>
          <a:p>
            <a:pPr lvl="2">
              <a:buClr>
                <a:srgbClr val="CC2980"/>
              </a:buClr>
            </a:pPr>
            <a:r>
              <a:rPr lang="en-US" dirty="0"/>
              <a:t>non-trailing named arguments,</a:t>
            </a:r>
          </a:p>
          <a:p>
            <a:pPr lvl="2">
              <a:buClr>
                <a:srgbClr val="CC2980"/>
              </a:buClr>
            </a:pPr>
            <a:r>
              <a:rPr lang="en-US" dirty="0"/>
              <a:t>leading underscores in numeric literals,</a:t>
            </a:r>
          </a:p>
          <a:p>
            <a:pPr lvl="2">
              <a:buClr>
                <a:srgbClr val="CC2980"/>
              </a:buClr>
            </a:pPr>
            <a:r>
              <a:rPr lang="en-US" dirty="0"/>
              <a:t>private protected access modifier,</a:t>
            </a:r>
          </a:p>
          <a:p>
            <a:pPr lvl="2">
              <a:buClr>
                <a:srgbClr val="CC2980"/>
              </a:buClr>
            </a:pPr>
            <a:r>
              <a:rPr lang="en-US" dirty="0"/>
              <a:t>conditional ref expressions.</a:t>
            </a:r>
          </a:p>
        </p:txBody>
      </p:sp>
    </p:spTree>
    <p:extLst>
      <p:ext uri="{BB962C8B-B14F-4D97-AF65-F5344CB8AC3E}">
        <p14:creationId xmlns:p14="http://schemas.microsoft.com/office/powerpoint/2010/main" val="94766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3" end="13"/>
                                            </p:txEl>
                                          </p:spTgt>
                                        </p:tgtEl>
                                        <p:attrNameLst>
                                          <p:attrName>style.visibility</p:attrName>
                                        </p:attrNameLst>
                                      </p:cBhvr>
                                      <p:to>
                                        <p:strVal val="visible"/>
                                      </p:to>
                                    </p:set>
                                    <p:animEffect transition="in" filter="fade">
                                      <p:cBhvr>
                                        <p:cTn id="7"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744073" y="2662294"/>
            <a:ext cx="5256584" cy="3160282"/>
          </a:xfrm>
        </p:spPr>
        <p:txBody>
          <a:bodyPr/>
          <a:lstStyle/>
          <a:p>
            <a:r>
              <a:rPr lang="en-US" dirty="0"/>
              <a:t>What’s new in C# 7.2</a:t>
            </a:r>
          </a:p>
          <a:p>
            <a:r>
              <a:rPr lang="en-US" sz="2400" dirty="0"/>
              <a:t>Conditional ref expressions</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291010" y="2646539"/>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623392" y="73825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071114" y="227687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3" name="Group 620">
            <a:extLst>
              <a:ext uri="{FF2B5EF4-FFF2-40B4-BE49-F238E27FC236}">
                <a16:creationId xmlns:a16="http://schemas.microsoft.com/office/drawing/2014/main" id="{1A15785A-042C-4214-92FE-6CD4AE4D5B45}"/>
              </a:ext>
            </a:extLst>
          </p:cNvPr>
          <p:cNvGrpSpPr/>
          <p:nvPr/>
        </p:nvGrpSpPr>
        <p:grpSpPr>
          <a:xfrm>
            <a:off x="1069131" y="1120791"/>
            <a:ext cx="1362333" cy="1232799"/>
            <a:chOff x="560389" y="2609737"/>
            <a:chExt cx="484188" cy="438150"/>
          </a:xfrm>
        </p:grpSpPr>
        <p:sp>
          <p:nvSpPr>
            <p:cNvPr id="15" name="Freeform 38">
              <a:extLst>
                <a:ext uri="{FF2B5EF4-FFF2-40B4-BE49-F238E27FC236}">
                  <a16:creationId xmlns:a16="http://schemas.microsoft.com/office/drawing/2014/main" id="{95F1FDF1-664A-4317-BDBB-509103DC71C1}"/>
                </a:ext>
              </a:extLst>
            </p:cNvPr>
            <p:cNvSpPr>
              <a:spLocks/>
            </p:cNvSpPr>
            <p:nvPr/>
          </p:nvSpPr>
          <p:spPr bwMode="auto">
            <a:xfrm>
              <a:off x="744539" y="2752612"/>
              <a:ext cx="300038" cy="133350"/>
            </a:xfrm>
            <a:custGeom>
              <a:avLst/>
              <a:gdLst>
                <a:gd name="T0" fmla="*/ 157 w 157"/>
                <a:gd name="T1" fmla="*/ 35 h 69"/>
                <a:gd name="T2" fmla="*/ 106 w 157"/>
                <a:gd name="T3" fmla="*/ 0 h 69"/>
                <a:gd name="T4" fmla="*/ 106 w 157"/>
                <a:gd name="T5" fmla="*/ 21 h 69"/>
                <a:gd name="T6" fmla="*/ 0 w 157"/>
                <a:gd name="T7" fmla="*/ 13 h 69"/>
                <a:gd name="T8" fmla="*/ 0 w 157"/>
                <a:gd name="T9" fmla="*/ 61 h 69"/>
                <a:gd name="T10" fmla="*/ 105 w 157"/>
                <a:gd name="T11" fmla="*/ 47 h 69"/>
                <a:gd name="T12" fmla="*/ 105 w 157"/>
                <a:gd name="T13" fmla="*/ 69 h 69"/>
                <a:gd name="T14" fmla="*/ 157 w 157"/>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5"/>
                  </a:moveTo>
                  <a:cubicBezTo>
                    <a:pt x="106" y="0"/>
                    <a:pt x="106" y="0"/>
                    <a:pt x="106" y="0"/>
                  </a:cubicBezTo>
                  <a:cubicBezTo>
                    <a:pt x="106" y="21"/>
                    <a:pt x="106" y="21"/>
                    <a:pt x="106" y="21"/>
                  </a:cubicBezTo>
                  <a:cubicBezTo>
                    <a:pt x="0" y="13"/>
                    <a:pt x="0" y="13"/>
                    <a:pt x="0" y="13"/>
                  </a:cubicBezTo>
                  <a:cubicBezTo>
                    <a:pt x="15" y="43"/>
                    <a:pt x="0" y="61"/>
                    <a:pt x="0" y="61"/>
                  </a:cubicBezTo>
                  <a:cubicBezTo>
                    <a:pt x="105" y="47"/>
                    <a:pt x="105" y="47"/>
                    <a:pt x="105" y="47"/>
                  </a:cubicBezTo>
                  <a:cubicBezTo>
                    <a:pt x="105" y="69"/>
                    <a:pt x="105" y="69"/>
                    <a:pt x="105" y="69"/>
                  </a:cubicBezTo>
                  <a:lnTo>
                    <a:pt x="157" y="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9">
              <a:extLst>
                <a:ext uri="{FF2B5EF4-FFF2-40B4-BE49-F238E27FC236}">
                  <a16:creationId xmlns:a16="http://schemas.microsoft.com/office/drawing/2014/main" id="{0EE05C2C-7B61-4443-872E-A80A4F464C11}"/>
                </a:ext>
              </a:extLst>
            </p:cNvPr>
            <p:cNvSpPr>
              <a:spLocks/>
            </p:cNvSpPr>
            <p:nvPr/>
          </p:nvSpPr>
          <p:spPr bwMode="auto">
            <a:xfrm>
              <a:off x="560389" y="2609737"/>
              <a:ext cx="300038" cy="130175"/>
            </a:xfrm>
            <a:custGeom>
              <a:avLst/>
              <a:gdLst>
                <a:gd name="T0" fmla="*/ 157 w 157"/>
                <a:gd name="T1" fmla="*/ 34 h 68"/>
                <a:gd name="T2" fmla="*/ 106 w 157"/>
                <a:gd name="T3" fmla="*/ 0 h 68"/>
                <a:gd name="T4" fmla="*/ 106 w 157"/>
                <a:gd name="T5" fmla="*/ 20 h 68"/>
                <a:gd name="T6" fmla="*/ 0 w 157"/>
                <a:gd name="T7" fmla="*/ 12 h 68"/>
                <a:gd name="T8" fmla="*/ 0 w 157"/>
                <a:gd name="T9" fmla="*/ 60 h 68"/>
                <a:gd name="T10" fmla="*/ 105 w 157"/>
                <a:gd name="T11" fmla="*/ 46 h 68"/>
                <a:gd name="T12" fmla="*/ 105 w 157"/>
                <a:gd name="T13" fmla="*/ 68 h 68"/>
                <a:gd name="T14" fmla="*/ 157 w 157"/>
                <a:gd name="T15" fmla="*/ 34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8">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8"/>
                    <a:pt x="105" y="68"/>
                    <a:pt x="105" y="68"/>
                  </a:cubicBezTo>
                  <a:lnTo>
                    <a:pt x="157"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0">
              <a:extLst>
                <a:ext uri="{FF2B5EF4-FFF2-40B4-BE49-F238E27FC236}">
                  <a16:creationId xmlns:a16="http://schemas.microsoft.com/office/drawing/2014/main" id="{D9ACDCB1-48BB-4E51-B6A2-016667701CC7}"/>
                </a:ext>
              </a:extLst>
            </p:cNvPr>
            <p:cNvSpPr>
              <a:spLocks/>
            </p:cNvSpPr>
            <p:nvPr/>
          </p:nvSpPr>
          <p:spPr bwMode="auto">
            <a:xfrm>
              <a:off x="615951" y="2914537"/>
              <a:ext cx="300038" cy="133350"/>
            </a:xfrm>
            <a:custGeom>
              <a:avLst/>
              <a:gdLst>
                <a:gd name="T0" fmla="*/ 157 w 157"/>
                <a:gd name="T1" fmla="*/ 34 h 69"/>
                <a:gd name="T2" fmla="*/ 106 w 157"/>
                <a:gd name="T3" fmla="*/ 0 h 69"/>
                <a:gd name="T4" fmla="*/ 106 w 157"/>
                <a:gd name="T5" fmla="*/ 20 h 69"/>
                <a:gd name="T6" fmla="*/ 0 w 157"/>
                <a:gd name="T7" fmla="*/ 12 h 69"/>
                <a:gd name="T8" fmla="*/ 0 w 157"/>
                <a:gd name="T9" fmla="*/ 60 h 69"/>
                <a:gd name="T10" fmla="*/ 105 w 157"/>
                <a:gd name="T11" fmla="*/ 46 h 69"/>
                <a:gd name="T12" fmla="*/ 105 w 157"/>
                <a:gd name="T13" fmla="*/ 69 h 69"/>
                <a:gd name="T14" fmla="*/ 157 w 157"/>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69">
                  <a:moveTo>
                    <a:pt x="157" y="34"/>
                  </a:moveTo>
                  <a:cubicBezTo>
                    <a:pt x="106" y="0"/>
                    <a:pt x="106" y="0"/>
                    <a:pt x="106" y="0"/>
                  </a:cubicBezTo>
                  <a:cubicBezTo>
                    <a:pt x="106" y="20"/>
                    <a:pt x="106" y="20"/>
                    <a:pt x="106" y="20"/>
                  </a:cubicBezTo>
                  <a:cubicBezTo>
                    <a:pt x="0" y="12"/>
                    <a:pt x="0" y="12"/>
                    <a:pt x="0" y="12"/>
                  </a:cubicBezTo>
                  <a:cubicBezTo>
                    <a:pt x="15" y="42"/>
                    <a:pt x="0" y="60"/>
                    <a:pt x="0" y="60"/>
                  </a:cubicBezTo>
                  <a:cubicBezTo>
                    <a:pt x="105" y="46"/>
                    <a:pt x="105" y="46"/>
                    <a:pt x="105" y="46"/>
                  </a:cubicBezTo>
                  <a:cubicBezTo>
                    <a:pt x="105" y="69"/>
                    <a:pt x="105" y="69"/>
                    <a:pt x="105" y="69"/>
                  </a:cubicBezTo>
                  <a:lnTo>
                    <a:pt x="157"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9929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7.1</a:t>
            </a:r>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77992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Introduction</a:t>
            </a:r>
          </a:p>
          <a:p>
            <a:r>
              <a:rPr lang="en-US" sz="2400" dirty="0"/>
              <a:t>The recent C# versions timeline</a:t>
            </a:r>
          </a:p>
          <a:p>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8472264" y="3933056"/>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8897441" y="24319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8948712" y="4379462"/>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43" name="Group 593">
            <a:extLst>
              <a:ext uri="{FF2B5EF4-FFF2-40B4-BE49-F238E27FC236}">
                <a16:creationId xmlns:a16="http://schemas.microsoft.com/office/drawing/2014/main" id="{67C133EB-22E0-4969-9281-8AB465BC7C0F}"/>
              </a:ext>
            </a:extLst>
          </p:cNvPr>
          <p:cNvGrpSpPr/>
          <p:nvPr/>
        </p:nvGrpSpPr>
        <p:grpSpPr>
          <a:xfrm>
            <a:off x="9336360" y="2864810"/>
            <a:ext cx="1104454" cy="1099929"/>
            <a:chOff x="8977313" y="4814890"/>
            <a:chExt cx="387350" cy="385763"/>
          </a:xfrm>
        </p:grpSpPr>
        <p:sp>
          <p:nvSpPr>
            <p:cNvPr id="45" name="Freeform 139">
              <a:extLst>
                <a:ext uri="{FF2B5EF4-FFF2-40B4-BE49-F238E27FC236}">
                  <a16:creationId xmlns:a16="http://schemas.microsoft.com/office/drawing/2014/main" id="{43A50868-B11A-4B4E-B994-D8E6CDE78933}"/>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40">
              <a:extLst>
                <a:ext uri="{FF2B5EF4-FFF2-40B4-BE49-F238E27FC236}">
                  <a16:creationId xmlns:a16="http://schemas.microsoft.com/office/drawing/2014/main" id="{B2833A7A-A0AC-47E4-89A5-1F08994E8C23}"/>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41">
              <a:extLst>
                <a:ext uri="{FF2B5EF4-FFF2-40B4-BE49-F238E27FC236}">
                  <a16:creationId xmlns:a16="http://schemas.microsoft.com/office/drawing/2014/main" id="{92366599-5927-4529-B643-CA4D77CAEF5C}"/>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42">
              <a:extLst>
                <a:ext uri="{FF2B5EF4-FFF2-40B4-BE49-F238E27FC236}">
                  <a16:creationId xmlns:a16="http://schemas.microsoft.com/office/drawing/2014/main" id="{01CF46AF-0317-4125-96D8-6D397A9E46E4}"/>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43">
              <a:extLst>
                <a:ext uri="{FF2B5EF4-FFF2-40B4-BE49-F238E27FC236}">
                  <a16:creationId xmlns:a16="http://schemas.microsoft.com/office/drawing/2014/main" id="{1C0CBE23-9C57-4B67-A645-CC02C00E2D4B}"/>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Rectangle 144">
              <a:extLst>
                <a:ext uri="{FF2B5EF4-FFF2-40B4-BE49-F238E27FC236}">
                  <a16:creationId xmlns:a16="http://schemas.microsoft.com/office/drawing/2014/main" id="{B06101E5-E663-4737-842B-08AAFBDDAA0C}"/>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Rectangle 145">
              <a:extLst>
                <a:ext uri="{FF2B5EF4-FFF2-40B4-BE49-F238E27FC236}">
                  <a16:creationId xmlns:a16="http://schemas.microsoft.com/office/drawing/2014/main" id="{4B54AC5A-B650-4F89-90D7-25FB9C361E81}"/>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Rectangle 146">
              <a:extLst>
                <a:ext uri="{FF2B5EF4-FFF2-40B4-BE49-F238E27FC236}">
                  <a16:creationId xmlns:a16="http://schemas.microsoft.com/office/drawing/2014/main" id="{13F25A06-162F-4E29-BDD7-6ADCB4F9B653}"/>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Rectangle 147">
              <a:extLst>
                <a:ext uri="{FF2B5EF4-FFF2-40B4-BE49-F238E27FC236}">
                  <a16:creationId xmlns:a16="http://schemas.microsoft.com/office/drawing/2014/main" id="{CDBFDDFF-C872-4F4B-AEA6-BAF1F83822EF}"/>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Rectangle 148">
              <a:extLst>
                <a:ext uri="{FF2B5EF4-FFF2-40B4-BE49-F238E27FC236}">
                  <a16:creationId xmlns:a16="http://schemas.microsoft.com/office/drawing/2014/main" id="{5642CE43-6595-43E7-A0EF-DBABA63C4593}"/>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Rectangle 149">
              <a:extLst>
                <a:ext uri="{FF2B5EF4-FFF2-40B4-BE49-F238E27FC236}">
                  <a16:creationId xmlns:a16="http://schemas.microsoft.com/office/drawing/2014/main" id="{966AA4DC-4A8C-4EAB-8282-2331DF8B57B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Rectangle 150">
              <a:extLst>
                <a:ext uri="{FF2B5EF4-FFF2-40B4-BE49-F238E27FC236}">
                  <a16:creationId xmlns:a16="http://schemas.microsoft.com/office/drawing/2014/main" id="{D42FC79F-C820-4B0E-8804-44121CB33696}"/>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Rectangle 151">
              <a:extLst>
                <a:ext uri="{FF2B5EF4-FFF2-40B4-BE49-F238E27FC236}">
                  <a16:creationId xmlns:a16="http://schemas.microsoft.com/office/drawing/2014/main" id="{3AC253A8-10B1-4B2F-957A-73B5E590344D}"/>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152">
              <a:extLst>
                <a:ext uri="{FF2B5EF4-FFF2-40B4-BE49-F238E27FC236}">
                  <a16:creationId xmlns:a16="http://schemas.microsoft.com/office/drawing/2014/main" id="{39B88D19-0585-463E-971E-EE9E7D89287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Rectangle 153">
              <a:extLst>
                <a:ext uri="{FF2B5EF4-FFF2-40B4-BE49-F238E27FC236}">
                  <a16:creationId xmlns:a16="http://schemas.microsoft.com/office/drawing/2014/main" id="{0B0A0C88-146C-4EDA-B1C4-AB86E4607841}"/>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Rectangle 154">
              <a:extLst>
                <a:ext uri="{FF2B5EF4-FFF2-40B4-BE49-F238E27FC236}">
                  <a16:creationId xmlns:a16="http://schemas.microsoft.com/office/drawing/2014/main" id="{E488CF25-F2D2-4BDD-98BB-B890EFA4D0F2}"/>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55">
              <a:extLst>
                <a:ext uri="{FF2B5EF4-FFF2-40B4-BE49-F238E27FC236}">
                  <a16:creationId xmlns:a16="http://schemas.microsoft.com/office/drawing/2014/main" id="{9A90D36D-1404-4C1D-826F-F481EAB1098A}"/>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6">
              <a:extLst>
                <a:ext uri="{FF2B5EF4-FFF2-40B4-BE49-F238E27FC236}">
                  <a16:creationId xmlns:a16="http://schemas.microsoft.com/office/drawing/2014/main" id="{1A350FB8-3B36-4B6C-9068-20A39A399B2F}"/>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632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Conditional ref expressions</a:t>
            </a:r>
          </a:p>
        </p:txBody>
      </p:sp>
      <p:sp>
        <p:nvSpPr>
          <p:cNvPr id="4" name="Symbol zastępczy tekstu 3">
            <a:extLst>
              <a:ext uri="{FF2B5EF4-FFF2-40B4-BE49-F238E27FC236}">
                <a16:creationId xmlns:a16="http://schemas.microsoft.com/office/drawing/2014/main" id="{5AE649E8-E6A2-4473-82C4-13CDFACEAAA5}"/>
              </a:ext>
            </a:extLst>
          </p:cNvPr>
          <p:cNvSpPr>
            <a:spLocks noGrp="1"/>
          </p:cNvSpPr>
          <p:nvPr>
            <p:ph type="body" sz="quarter" idx="10"/>
          </p:nvPr>
        </p:nvSpPr>
        <p:spPr/>
        <p:txBody>
          <a:bodyPr/>
          <a:lstStyle/>
          <a:p>
            <a:endParaRPr lang="en-US"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1"/>
          </p:nvPr>
        </p:nvSpPr>
        <p:spPr/>
        <p:txBody>
          <a:bodyPr/>
          <a:lstStyle/>
          <a:p>
            <a:r>
              <a:rPr lang="en-US" dirty="0"/>
              <a:t>C# 7.2</a:t>
            </a:r>
          </a:p>
        </p:txBody>
      </p:sp>
      <p:sp>
        <p:nvSpPr>
          <p:cNvPr id="3" name="Symbol zastępczy tekstu 2">
            <a:extLst>
              <a:ext uri="{FF2B5EF4-FFF2-40B4-BE49-F238E27FC236}">
                <a16:creationId xmlns:a16="http://schemas.microsoft.com/office/drawing/2014/main" id="{724E4C15-2676-4F98-B111-3C989F7AE239}"/>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320494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7.3</a:t>
            </a:r>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063448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endParaRPr lang="en-GB" dirty="0"/>
          </a:p>
        </p:txBody>
      </p:sp>
    </p:spTree>
    <p:extLst>
      <p:ext uri="{BB962C8B-B14F-4D97-AF65-F5344CB8AC3E}">
        <p14:creationId xmlns:p14="http://schemas.microsoft.com/office/powerpoint/2010/main" val="15167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Fixed fields without pinning access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89">
            <a:extLst>
              <a:ext uri="{FF2B5EF4-FFF2-40B4-BE49-F238E27FC236}">
                <a16:creationId xmlns:a16="http://schemas.microsoft.com/office/drawing/2014/main" id="{06CF589A-1B93-4D98-A670-3A9366CF2904}"/>
              </a:ext>
            </a:extLst>
          </p:cNvPr>
          <p:cNvGrpSpPr/>
          <p:nvPr/>
        </p:nvGrpSpPr>
        <p:grpSpPr>
          <a:xfrm>
            <a:off x="814010" y="1696867"/>
            <a:ext cx="1357200" cy="1553038"/>
            <a:chOff x="4127500" y="4756153"/>
            <a:chExt cx="473075" cy="541338"/>
          </a:xfrm>
        </p:grpSpPr>
        <p:sp>
          <p:nvSpPr>
            <p:cNvPr id="9" name="Freeform 202">
              <a:extLst>
                <a:ext uri="{FF2B5EF4-FFF2-40B4-BE49-F238E27FC236}">
                  <a16:creationId xmlns:a16="http://schemas.microsoft.com/office/drawing/2014/main" id="{623101EB-D9F8-48AD-927B-8E649AFF050E}"/>
                </a:ext>
              </a:extLst>
            </p:cNvPr>
            <p:cNvSpPr>
              <a:spLocks/>
            </p:cNvSpPr>
            <p:nvPr/>
          </p:nvSpPr>
          <p:spPr bwMode="auto">
            <a:xfrm>
              <a:off x="4127500" y="4757740"/>
              <a:ext cx="473075" cy="539751"/>
            </a:xfrm>
            <a:custGeom>
              <a:avLst/>
              <a:gdLst>
                <a:gd name="T0" fmla="*/ 130 w 247"/>
                <a:gd name="T1" fmla="*/ 5 h 279"/>
                <a:gd name="T2" fmla="*/ 0 w 247"/>
                <a:gd name="T3" fmla="*/ 123 h 279"/>
                <a:gd name="T4" fmla="*/ 0 w 247"/>
                <a:gd name="T5" fmla="*/ 123 h 279"/>
                <a:gd name="T6" fmla="*/ 0 w 247"/>
                <a:gd name="T7" fmla="*/ 125 h 279"/>
                <a:gd name="T8" fmla="*/ 0 w 247"/>
                <a:gd name="T9" fmla="*/ 127 h 279"/>
                <a:gd name="T10" fmla="*/ 8 w 247"/>
                <a:gd name="T11" fmla="*/ 172 h 279"/>
                <a:gd name="T12" fmla="*/ 116 w 247"/>
                <a:gd name="T13" fmla="*/ 278 h 279"/>
                <a:gd name="T14" fmla="*/ 121 w 247"/>
                <a:gd name="T15" fmla="*/ 275 h 279"/>
                <a:gd name="T16" fmla="*/ 121 w 247"/>
                <a:gd name="T17" fmla="*/ 249 h 279"/>
                <a:gd name="T18" fmla="*/ 243 w 247"/>
                <a:gd name="T19" fmla="*/ 119 h 279"/>
                <a:gd name="T20" fmla="*/ 130 w 247"/>
                <a:gd name="T21" fmla="*/ 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279">
                  <a:moveTo>
                    <a:pt x="130" y="5"/>
                  </a:moveTo>
                  <a:cubicBezTo>
                    <a:pt x="60" y="0"/>
                    <a:pt x="2" y="55"/>
                    <a:pt x="0" y="123"/>
                  </a:cubicBezTo>
                  <a:cubicBezTo>
                    <a:pt x="0" y="123"/>
                    <a:pt x="0" y="123"/>
                    <a:pt x="0" y="123"/>
                  </a:cubicBezTo>
                  <a:cubicBezTo>
                    <a:pt x="0" y="124"/>
                    <a:pt x="0" y="124"/>
                    <a:pt x="0" y="125"/>
                  </a:cubicBezTo>
                  <a:cubicBezTo>
                    <a:pt x="0" y="126"/>
                    <a:pt x="0" y="126"/>
                    <a:pt x="0" y="127"/>
                  </a:cubicBezTo>
                  <a:cubicBezTo>
                    <a:pt x="0" y="143"/>
                    <a:pt x="3" y="158"/>
                    <a:pt x="8" y="172"/>
                  </a:cubicBezTo>
                  <a:cubicBezTo>
                    <a:pt x="32" y="236"/>
                    <a:pt x="97" y="270"/>
                    <a:pt x="116" y="278"/>
                  </a:cubicBezTo>
                  <a:cubicBezTo>
                    <a:pt x="119" y="279"/>
                    <a:pt x="121" y="278"/>
                    <a:pt x="121" y="275"/>
                  </a:cubicBezTo>
                  <a:cubicBezTo>
                    <a:pt x="121" y="249"/>
                    <a:pt x="121" y="249"/>
                    <a:pt x="121" y="249"/>
                  </a:cubicBezTo>
                  <a:cubicBezTo>
                    <a:pt x="191" y="249"/>
                    <a:pt x="247" y="190"/>
                    <a:pt x="243" y="119"/>
                  </a:cubicBezTo>
                  <a:cubicBezTo>
                    <a:pt x="239" y="59"/>
                    <a:pt x="190" y="9"/>
                    <a:pt x="130" y="5"/>
                  </a:cubicBezTo>
                  <a:close/>
                </a:path>
              </a:pathLst>
            </a:custGeom>
            <a:solidFill>
              <a:srgbClr val="2B0F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03">
              <a:extLst>
                <a:ext uri="{FF2B5EF4-FFF2-40B4-BE49-F238E27FC236}">
                  <a16:creationId xmlns:a16="http://schemas.microsoft.com/office/drawing/2014/main" id="{E79AF262-52D9-41AE-BD83-F73B233312DF}"/>
                </a:ext>
              </a:extLst>
            </p:cNvPr>
            <p:cNvSpPr>
              <a:spLocks/>
            </p:cNvSpPr>
            <p:nvPr/>
          </p:nvSpPr>
          <p:spPr bwMode="auto">
            <a:xfrm>
              <a:off x="4284663" y="4922840"/>
              <a:ext cx="146050" cy="166688"/>
            </a:xfrm>
            <a:custGeom>
              <a:avLst/>
              <a:gdLst>
                <a:gd name="T0" fmla="*/ 40 w 76"/>
                <a:gd name="T1" fmla="*/ 35 h 86"/>
                <a:gd name="T2" fmla="*/ 47 w 76"/>
                <a:gd name="T3" fmla="*/ 7 h 86"/>
                <a:gd name="T4" fmla="*/ 45 w 76"/>
                <a:gd name="T5" fmla="*/ 3 h 86"/>
                <a:gd name="T6" fmla="*/ 1 w 76"/>
                <a:gd name="T7" fmla="*/ 34 h 86"/>
                <a:gd name="T8" fmla="*/ 1 w 76"/>
                <a:gd name="T9" fmla="*/ 46 h 86"/>
                <a:gd name="T10" fmla="*/ 65 w 76"/>
                <a:gd name="T11" fmla="*/ 66 h 86"/>
                <a:gd name="T12" fmla="*/ 76 w 76"/>
                <a:gd name="T13" fmla="*/ 38 h 86"/>
                <a:gd name="T14" fmla="*/ 68 w 76"/>
                <a:gd name="T15" fmla="*/ 32 h 86"/>
                <a:gd name="T16" fmla="*/ 44 w 76"/>
                <a:gd name="T17" fmla="*/ 39 h 86"/>
                <a:gd name="T18" fmla="*/ 40 w 76"/>
                <a:gd name="T1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86">
                  <a:moveTo>
                    <a:pt x="40" y="35"/>
                  </a:moveTo>
                  <a:cubicBezTo>
                    <a:pt x="47" y="7"/>
                    <a:pt x="47" y="7"/>
                    <a:pt x="47" y="7"/>
                  </a:cubicBezTo>
                  <a:cubicBezTo>
                    <a:pt x="48" y="5"/>
                    <a:pt x="47" y="4"/>
                    <a:pt x="45" y="3"/>
                  </a:cubicBezTo>
                  <a:cubicBezTo>
                    <a:pt x="27" y="0"/>
                    <a:pt x="7" y="10"/>
                    <a:pt x="1" y="34"/>
                  </a:cubicBezTo>
                  <a:cubicBezTo>
                    <a:pt x="0" y="38"/>
                    <a:pt x="0" y="42"/>
                    <a:pt x="1" y="46"/>
                  </a:cubicBezTo>
                  <a:cubicBezTo>
                    <a:pt x="10" y="79"/>
                    <a:pt x="46" y="86"/>
                    <a:pt x="65" y="66"/>
                  </a:cubicBezTo>
                  <a:cubicBezTo>
                    <a:pt x="73" y="59"/>
                    <a:pt x="76" y="48"/>
                    <a:pt x="76" y="38"/>
                  </a:cubicBezTo>
                  <a:cubicBezTo>
                    <a:pt x="76" y="34"/>
                    <a:pt x="72" y="31"/>
                    <a:pt x="68" y="32"/>
                  </a:cubicBezTo>
                  <a:cubicBezTo>
                    <a:pt x="44" y="39"/>
                    <a:pt x="44" y="39"/>
                    <a:pt x="44" y="39"/>
                  </a:cubicBezTo>
                  <a:cubicBezTo>
                    <a:pt x="42" y="39"/>
                    <a:pt x="39" y="37"/>
                    <a:pt x="40"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04">
              <a:extLst>
                <a:ext uri="{FF2B5EF4-FFF2-40B4-BE49-F238E27FC236}">
                  <a16:creationId xmlns:a16="http://schemas.microsoft.com/office/drawing/2014/main" id="{B561E7F7-C3A5-4783-B604-CBAA45351372}"/>
                </a:ext>
              </a:extLst>
            </p:cNvPr>
            <p:cNvSpPr>
              <a:spLocks noEditPoints="1"/>
            </p:cNvSpPr>
            <p:nvPr/>
          </p:nvSpPr>
          <p:spPr bwMode="auto">
            <a:xfrm>
              <a:off x="4175125" y="4814890"/>
              <a:ext cx="369887" cy="371475"/>
            </a:xfrm>
            <a:custGeom>
              <a:avLst/>
              <a:gdLst>
                <a:gd name="T0" fmla="*/ 96 w 193"/>
                <a:gd name="T1" fmla="*/ 192 h 192"/>
                <a:gd name="T2" fmla="*/ 0 w 193"/>
                <a:gd name="T3" fmla="*/ 96 h 192"/>
                <a:gd name="T4" fmla="*/ 96 w 193"/>
                <a:gd name="T5" fmla="*/ 0 h 192"/>
                <a:gd name="T6" fmla="*/ 193 w 193"/>
                <a:gd name="T7" fmla="*/ 96 h 192"/>
                <a:gd name="T8" fmla="*/ 96 w 193"/>
                <a:gd name="T9" fmla="*/ 192 h 192"/>
                <a:gd name="T10" fmla="*/ 96 w 193"/>
                <a:gd name="T11" fmla="*/ 12 h 192"/>
                <a:gd name="T12" fmla="*/ 12 w 193"/>
                <a:gd name="T13" fmla="*/ 96 h 192"/>
                <a:gd name="T14" fmla="*/ 96 w 193"/>
                <a:gd name="T15" fmla="*/ 180 h 192"/>
                <a:gd name="T16" fmla="*/ 181 w 193"/>
                <a:gd name="T17" fmla="*/ 96 h 192"/>
                <a:gd name="T18" fmla="*/ 96 w 193"/>
                <a:gd name="T19"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2">
                  <a:moveTo>
                    <a:pt x="96" y="192"/>
                  </a:moveTo>
                  <a:cubicBezTo>
                    <a:pt x="43" y="192"/>
                    <a:pt x="0" y="149"/>
                    <a:pt x="0" y="96"/>
                  </a:cubicBezTo>
                  <a:cubicBezTo>
                    <a:pt x="0" y="43"/>
                    <a:pt x="43" y="0"/>
                    <a:pt x="96" y="0"/>
                  </a:cubicBezTo>
                  <a:cubicBezTo>
                    <a:pt x="149" y="0"/>
                    <a:pt x="193" y="43"/>
                    <a:pt x="193" y="96"/>
                  </a:cubicBezTo>
                  <a:cubicBezTo>
                    <a:pt x="193" y="149"/>
                    <a:pt x="149" y="192"/>
                    <a:pt x="96" y="192"/>
                  </a:cubicBezTo>
                  <a:close/>
                  <a:moveTo>
                    <a:pt x="96" y="12"/>
                  </a:moveTo>
                  <a:cubicBezTo>
                    <a:pt x="50" y="12"/>
                    <a:pt x="12" y="49"/>
                    <a:pt x="12" y="96"/>
                  </a:cubicBezTo>
                  <a:cubicBezTo>
                    <a:pt x="12" y="142"/>
                    <a:pt x="50" y="180"/>
                    <a:pt x="96" y="180"/>
                  </a:cubicBezTo>
                  <a:cubicBezTo>
                    <a:pt x="143" y="180"/>
                    <a:pt x="181" y="142"/>
                    <a:pt x="181" y="96"/>
                  </a:cubicBezTo>
                  <a:cubicBezTo>
                    <a:pt x="181" y="49"/>
                    <a:pt x="143" y="12"/>
                    <a:pt x="96" y="1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05">
              <a:extLst>
                <a:ext uri="{FF2B5EF4-FFF2-40B4-BE49-F238E27FC236}">
                  <a16:creationId xmlns:a16="http://schemas.microsoft.com/office/drawing/2014/main" id="{0851A9FB-0F05-4EC8-B8C6-B48C8D9EF38C}"/>
                </a:ext>
              </a:extLst>
            </p:cNvPr>
            <p:cNvSpPr>
              <a:spLocks/>
            </p:cNvSpPr>
            <p:nvPr/>
          </p:nvSpPr>
          <p:spPr bwMode="auto">
            <a:xfrm>
              <a:off x="4403725" y="4756153"/>
              <a:ext cx="196850" cy="201613"/>
            </a:xfrm>
            <a:custGeom>
              <a:avLst/>
              <a:gdLst>
                <a:gd name="T0" fmla="*/ 100 w 103"/>
                <a:gd name="T1" fmla="*/ 28 h 104"/>
                <a:gd name="T2" fmla="*/ 80 w 103"/>
                <a:gd name="T3" fmla="*/ 25 h 104"/>
                <a:gd name="T4" fmla="*/ 78 w 103"/>
                <a:gd name="T5" fmla="*/ 23 h 104"/>
                <a:gd name="T6" fmla="*/ 76 w 103"/>
                <a:gd name="T7" fmla="*/ 3 h 104"/>
                <a:gd name="T8" fmla="*/ 71 w 103"/>
                <a:gd name="T9" fmla="*/ 2 h 104"/>
                <a:gd name="T10" fmla="*/ 47 w 103"/>
                <a:gd name="T11" fmla="*/ 26 h 104"/>
                <a:gd name="T12" fmla="*/ 46 w 103"/>
                <a:gd name="T13" fmla="*/ 27 h 104"/>
                <a:gd name="T14" fmla="*/ 43 w 103"/>
                <a:gd name="T15" fmla="*/ 50 h 104"/>
                <a:gd name="T16" fmla="*/ 42 w 103"/>
                <a:gd name="T17" fmla="*/ 51 h 104"/>
                <a:gd name="T18" fmla="*/ 1 w 103"/>
                <a:gd name="T19" fmla="*/ 93 h 104"/>
                <a:gd name="T20" fmla="*/ 1 w 103"/>
                <a:gd name="T21" fmla="*/ 97 h 104"/>
                <a:gd name="T22" fmla="*/ 6 w 103"/>
                <a:gd name="T23" fmla="*/ 103 h 104"/>
                <a:gd name="T24" fmla="*/ 10 w 103"/>
                <a:gd name="T25" fmla="*/ 103 h 104"/>
                <a:gd name="T26" fmla="*/ 52 w 103"/>
                <a:gd name="T27" fmla="*/ 61 h 104"/>
                <a:gd name="T28" fmla="*/ 54 w 103"/>
                <a:gd name="T29" fmla="*/ 60 h 104"/>
                <a:gd name="T30" fmla="*/ 76 w 103"/>
                <a:gd name="T31" fmla="*/ 57 h 104"/>
                <a:gd name="T32" fmla="*/ 77 w 103"/>
                <a:gd name="T33" fmla="*/ 56 h 104"/>
                <a:gd name="T34" fmla="*/ 102 w 103"/>
                <a:gd name="T35" fmla="*/ 32 h 104"/>
                <a:gd name="T36" fmla="*/ 100 w 103"/>
                <a:gd name="T37" fmla="*/ 2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04">
                  <a:moveTo>
                    <a:pt x="100" y="28"/>
                  </a:moveTo>
                  <a:cubicBezTo>
                    <a:pt x="80" y="25"/>
                    <a:pt x="80" y="25"/>
                    <a:pt x="80" y="25"/>
                  </a:cubicBezTo>
                  <a:cubicBezTo>
                    <a:pt x="79" y="25"/>
                    <a:pt x="78" y="24"/>
                    <a:pt x="78" y="23"/>
                  </a:cubicBezTo>
                  <a:cubicBezTo>
                    <a:pt x="76" y="3"/>
                    <a:pt x="76" y="3"/>
                    <a:pt x="76" y="3"/>
                  </a:cubicBezTo>
                  <a:cubicBezTo>
                    <a:pt x="75" y="1"/>
                    <a:pt x="73" y="0"/>
                    <a:pt x="71" y="2"/>
                  </a:cubicBezTo>
                  <a:cubicBezTo>
                    <a:pt x="47" y="26"/>
                    <a:pt x="47" y="26"/>
                    <a:pt x="47" y="26"/>
                  </a:cubicBezTo>
                  <a:cubicBezTo>
                    <a:pt x="47" y="26"/>
                    <a:pt x="46" y="27"/>
                    <a:pt x="46" y="27"/>
                  </a:cubicBezTo>
                  <a:cubicBezTo>
                    <a:pt x="43" y="50"/>
                    <a:pt x="43" y="50"/>
                    <a:pt x="43" y="50"/>
                  </a:cubicBezTo>
                  <a:cubicBezTo>
                    <a:pt x="43" y="50"/>
                    <a:pt x="43" y="51"/>
                    <a:pt x="42" y="51"/>
                  </a:cubicBezTo>
                  <a:cubicBezTo>
                    <a:pt x="1" y="93"/>
                    <a:pt x="1" y="93"/>
                    <a:pt x="1" y="93"/>
                  </a:cubicBezTo>
                  <a:cubicBezTo>
                    <a:pt x="0" y="94"/>
                    <a:pt x="0" y="96"/>
                    <a:pt x="1" y="97"/>
                  </a:cubicBezTo>
                  <a:cubicBezTo>
                    <a:pt x="6" y="103"/>
                    <a:pt x="6" y="103"/>
                    <a:pt x="6" y="103"/>
                  </a:cubicBezTo>
                  <a:cubicBezTo>
                    <a:pt x="7" y="104"/>
                    <a:pt x="9" y="104"/>
                    <a:pt x="10" y="103"/>
                  </a:cubicBezTo>
                  <a:cubicBezTo>
                    <a:pt x="52" y="61"/>
                    <a:pt x="52" y="61"/>
                    <a:pt x="52" y="61"/>
                  </a:cubicBezTo>
                  <a:cubicBezTo>
                    <a:pt x="53" y="60"/>
                    <a:pt x="53" y="60"/>
                    <a:pt x="54" y="60"/>
                  </a:cubicBezTo>
                  <a:cubicBezTo>
                    <a:pt x="76" y="57"/>
                    <a:pt x="76" y="57"/>
                    <a:pt x="76" y="57"/>
                  </a:cubicBezTo>
                  <a:cubicBezTo>
                    <a:pt x="76" y="57"/>
                    <a:pt x="77" y="57"/>
                    <a:pt x="77" y="56"/>
                  </a:cubicBezTo>
                  <a:cubicBezTo>
                    <a:pt x="102" y="32"/>
                    <a:pt x="102" y="32"/>
                    <a:pt x="102" y="32"/>
                  </a:cubicBezTo>
                  <a:cubicBezTo>
                    <a:pt x="103" y="31"/>
                    <a:pt x="102" y="28"/>
                    <a:pt x="10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8123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71281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Fixed fields without pinning access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201008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endParaRPr lang="en-GB" dirty="0"/>
          </a:p>
        </p:txBody>
      </p:sp>
    </p:spTree>
    <p:extLst>
      <p:ext uri="{BB962C8B-B14F-4D97-AF65-F5344CB8AC3E}">
        <p14:creationId xmlns:p14="http://schemas.microsoft.com/office/powerpoint/2010/main" val="3733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Local ref variables reassignment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19">
            <a:extLst>
              <a:ext uri="{FF2B5EF4-FFF2-40B4-BE49-F238E27FC236}">
                <a16:creationId xmlns:a16="http://schemas.microsoft.com/office/drawing/2014/main" id="{FF31832D-FD34-4F29-8672-AC867ED6C64E}"/>
              </a:ext>
            </a:extLst>
          </p:cNvPr>
          <p:cNvGrpSpPr>
            <a:grpSpLocks noChangeAspect="1"/>
          </p:cNvGrpSpPr>
          <p:nvPr/>
        </p:nvGrpSpPr>
        <p:grpSpPr>
          <a:xfrm>
            <a:off x="1174279" y="1908553"/>
            <a:ext cx="666182" cy="1033435"/>
            <a:chOff x="-1876425" y="5237163"/>
            <a:chExt cx="247650" cy="384175"/>
          </a:xfrm>
        </p:grpSpPr>
        <p:sp>
          <p:nvSpPr>
            <p:cNvPr id="9" name="Freeform 18">
              <a:extLst>
                <a:ext uri="{FF2B5EF4-FFF2-40B4-BE49-F238E27FC236}">
                  <a16:creationId xmlns:a16="http://schemas.microsoft.com/office/drawing/2014/main" id="{1DC6D43C-7306-4F40-8893-99844F6F8EF3}"/>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9">
              <a:extLst>
                <a:ext uri="{FF2B5EF4-FFF2-40B4-BE49-F238E27FC236}">
                  <a16:creationId xmlns:a16="http://schemas.microsoft.com/office/drawing/2014/main" id="{AE4F1DA4-570C-4562-95FB-4C08F867EF2C}"/>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5707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29156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Local ref variables reassignment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777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endParaRPr lang="en-US" dirty="0"/>
          </a:p>
        </p:txBody>
      </p:sp>
    </p:spTree>
    <p:extLst>
      <p:ext uri="{BB962C8B-B14F-4D97-AF65-F5344CB8AC3E}">
        <p14:creationId xmlns:p14="http://schemas.microsoft.com/office/powerpoint/2010/main" val="33831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a:t>
            </a:r>
            <a:r>
              <a:rPr lang="en-US" dirty="0" err="1"/>
              <a:t>stackalloc</a:t>
            </a:r>
            <a:r>
              <a:rPr lang="en-US" dirty="0"/>
              <a:t>,</a:t>
            </a:r>
            <a:endParaRPr lang="en-GB" dirty="0"/>
          </a:p>
        </p:txBody>
      </p:sp>
    </p:spTree>
    <p:extLst>
      <p:ext uri="{BB962C8B-B14F-4D97-AF65-F5344CB8AC3E}">
        <p14:creationId xmlns:p14="http://schemas.microsoft.com/office/powerpoint/2010/main" val="2994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Array initializers with </a:t>
            </a:r>
            <a:r>
              <a:rPr lang="en-US" sz="2400" dirty="0" err="1"/>
              <a:t>stackalloc</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95">
            <a:extLst>
              <a:ext uri="{FF2B5EF4-FFF2-40B4-BE49-F238E27FC236}">
                <a16:creationId xmlns:a16="http://schemas.microsoft.com/office/drawing/2014/main" id="{D24ECB6F-D3D7-4D06-8658-47C58093EE73}"/>
              </a:ext>
            </a:extLst>
          </p:cNvPr>
          <p:cNvGrpSpPr>
            <a:grpSpLocks noChangeAspect="1"/>
          </p:cNvGrpSpPr>
          <p:nvPr/>
        </p:nvGrpSpPr>
        <p:grpSpPr>
          <a:xfrm>
            <a:off x="740929" y="2006455"/>
            <a:ext cx="1625236" cy="854081"/>
            <a:chOff x="538162" y="5886450"/>
            <a:chExt cx="622300" cy="327026"/>
          </a:xfrm>
        </p:grpSpPr>
        <p:sp>
          <p:nvSpPr>
            <p:cNvPr id="9" name="Freeform 244">
              <a:extLst>
                <a:ext uri="{FF2B5EF4-FFF2-40B4-BE49-F238E27FC236}">
                  <a16:creationId xmlns:a16="http://schemas.microsoft.com/office/drawing/2014/main" id="{5D1D2914-3366-45C7-B840-1C93655905D9}"/>
                </a:ext>
              </a:extLst>
            </p:cNvPr>
            <p:cNvSpPr>
              <a:spLocks/>
            </p:cNvSpPr>
            <p:nvPr/>
          </p:nvSpPr>
          <p:spPr bwMode="auto">
            <a:xfrm>
              <a:off x="754062" y="5886450"/>
              <a:ext cx="188912" cy="327025"/>
            </a:xfrm>
            <a:custGeom>
              <a:avLst/>
              <a:gdLst>
                <a:gd name="T0" fmla="*/ 99 w 99"/>
                <a:gd name="T1" fmla="*/ 169 h 169"/>
                <a:gd name="T2" fmla="*/ 99 w 99"/>
                <a:gd name="T3" fmla="*/ 169 h 169"/>
                <a:gd name="T4" fmla="*/ 99 w 99"/>
                <a:gd name="T5" fmla="*/ 169 h 169"/>
                <a:gd name="T6" fmla="*/ 99 w 99"/>
                <a:gd name="T7" fmla="*/ 0 h 169"/>
                <a:gd name="T8" fmla="*/ 28 w 99"/>
                <a:gd name="T9" fmla="*/ 0 h 169"/>
                <a:gd name="T10" fmla="*/ 0 w 99"/>
                <a:gd name="T11" fmla="*/ 28 h 169"/>
                <a:gd name="T12" fmla="*/ 0 w 99"/>
                <a:gd name="T13" fmla="*/ 169 h 169"/>
                <a:gd name="T14" fmla="*/ 0 w 99"/>
                <a:gd name="T15" fmla="*/ 169 h 169"/>
                <a:gd name="T16" fmla="*/ 99 w 9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69">
                  <a:moveTo>
                    <a:pt x="99" y="169"/>
                  </a:moveTo>
                  <a:cubicBezTo>
                    <a:pt x="99" y="169"/>
                    <a:pt x="99" y="169"/>
                    <a:pt x="99" y="169"/>
                  </a:cubicBezTo>
                  <a:cubicBezTo>
                    <a:pt x="99" y="169"/>
                    <a:pt x="99" y="169"/>
                    <a:pt x="99" y="169"/>
                  </a:cubicBezTo>
                  <a:cubicBezTo>
                    <a:pt x="99" y="0"/>
                    <a:pt x="99" y="0"/>
                    <a:pt x="99" y="0"/>
                  </a:cubicBezTo>
                  <a:cubicBezTo>
                    <a:pt x="28" y="0"/>
                    <a:pt x="28" y="0"/>
                    <a:pt x="28" y="0"/>
                  </a:cubicBezTo>
                  <a:cubicBezTo>
                    <a:pt x="12" y="0"/>
                    <a:pt x="0" y="13"/>
                    <a:pt x="0" y="28"/>
                  </a:cubicBezTo>
                  <a:cubicBezTo>
                    <a:pt x="0" y="169"/>
                    <a:pt x="0" y="169"/>
                    <a:pt x="0" y="169"/>
                  </a:cubicBezTo>
                  <a:cubicBezTo>
                    <a:pt x="0" y="169"/>
                    <a:pt x="0" y="169"/>
                    <a:pt x="0" y="169"/>
                  </a:cubicBezTo>
                  <a:lnTo>
                    <a:pt x="99" y="1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245">
              <a:extLst>
                <a:ext uri="{FF2B5EF4-FFF2-40B4-BE49-F238E27FC236}">
                  <a16:creationId xmlns:a16="http://schemas.microsoft.com/office/drawing/2014/main" id="{1FCE11F2-9FCD-4B67-8FBF-A72C1B23321B}"/>
                </a:ext>
              </a:extLst>
            </p:cNvPr>
            <p:cNvSpPr>
              <a:spLocks/>
            </p:cNvSpPr>
            <p:nvPr/>
          </p:nvSpPr>
          <p:spPr bwMode="auto">
            <a:xfrm>
              <a:off x="538162" y="5976938"/>
              <a:ext cx="192087" cy="236538"/>
            </a:xfrm>
            <a:custGeom>
              <a:avLst/>
              <a:gdLst>
                <a:gd name="T0" fmla="*/ 100 w 100"/>
                <a:gd name="T1" fmla="*/ 122 h 122"/>
                <a:gd name="T2" fmla="*/ 100 w 100"/>
                <a:gd name="T3" fmla="*/ 122 h 122"/>
                <a:gd name="T4" fmla="*/ 100 w 100"/>
                <a:gd name="T5" fmla="*/ 122 h 122"/>
                <a:gd name="T6" fmla="*/ 100 w 100"/>
                <a:gd name="T7" fmla="*/ 0 h 122"/>
                <a:gd name="T8" fmla="*/ 28 w 100"/>
                <a:gd name="T9" fmla="*/ 0 h 122"/>
                <a:gd name="T10" fmla="*/ 0 w 100"/>
                <a:gd name="T11" fmla="*/ 28 h 122"/>
                <a:gd name="T12" fmla="*/ 0 w 100"/>
                <a:gd name="T13" fmla="*/ 122 h 122"/>
                <a:gd name="T14" fmla="*/ 0 w 100"/>
                <a:gd name="T15" fmla="*/ 122 h 122"/>
                <a:gd name="T16" fmla="*/ 100 w 10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22">
                  <a:moveTo>
                    <a:pt x="100" y="122"/>
                  </a:moveTo>
                  <a:cubicBezTo>
                    <a:pt x="100" y="122"/>
                    <a:pt x="100" y="122"/>
                    <a:pt x="100" y="122"/>
                  </a:cubicBezTo>
                  <a:cubicBezTo>
                    <a:pt x="100" y="122"/>
                    <a:pt x="100" y="122"/>
                    <a:pt x="100" y="122"/>
                  </a:cubicBezTo>
                  <a:cubicBezTo>
                    <a:pt x="100" y="0"/>
                    <a:pt x="100" y="0"/>
                    <a:pt x="100" y="0"/>
                  </a:cubicBezTo>
                  <a:cubicBezTo>
                    <a:pt x="28" y="0"/>
                    <a:pt x="28" y="0"/>
                    <a:pt x="28" y="0"/>
                  </a:cubicBezTo>
                  <a:cubicBezTo>
                    <a:pt x="13" y="0"/>
                    <a:pt x="0" y="12"/>
                    <a:pt x="0" y="28"/>
                  </a:cubicBezTo>
                  <a:cubicBezTo>
                    <a:pt x="0" y="122"/>
                    <a:pt x="0" y="122"/>
                    <a:pt x="0" y="122"/>
                  </a:cubicBezTo>
                  <a:cubicBezTo>
                    <a:pt x="0" y="122"/>
                    <a:pt x="0" y="122"/>
                    <a:pt x="0" y="122"/>
                  </a:cubicBezTo>
                  <a:lnTo>
                    <a:pt x="100" y="12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46">
              <a:extLst>
                <a:ext uri="{FF2B5EF4-FFF2-40B4-BE49-F238E27FC236}">
                  <a16:creationId xmlns:a16="http://schemas.microsoft.com/office/drawing/2014/main" id="{160EC20C-30CD-4C18-AD96-48363DA91D2B}"/>
                </a:ext>
              </a:extLst>
            </p:cNvPr>
            <p:cNvSpPr>
              <a:spLocks/>
            </p:cNvSpPr>
            <p:nvPr/>
          </p:nvSpPr>
          <p:spPr bwMode="auto">
            <a:xfrm>
              <a:off x="968375" y="6051550"/>
              <a:ext cx="192087" cy="161925"/>
            </a:xfrm>
            <a:custGeom>
              <a:avLst/>
              <a:gdLst>
                <a:gd name="T0" fmla="*/ 0 w 100"/>
                <a:gd name="T1" fmla="*/ 84 h 84"/>
                <a:gd name="T2" fmla="*/ 0 w 100"/>
                <a:gd name="T3" fmla="*/ 84 h 84"/>
                <a:gd name="T4" fmla="*/ 0 w 100"/>
                <a:gd name="T5" fmla="*/ 84 h 84"/>
                <a:gd name="T6" fmla="*/ 0 w 100"/>
                <a:gd name="T7" fmla="*/ 0 h 84"/>
                <a:gd name="T8" fmla="*/ 72 w 100"/>
                <a:gd name="T9" fmla="*/ 0 h 84"/>
                <a:gd name="T10" fmla="*/ 100 w 100"/>
                <a:gd name="T11" fmla="*/ 27 h 84"/>
                <a:gd name="T12" fmla="*/ 100 w 100"/>
                <a:gd name="T13" fmla="*/ 84 h 84"/>
                <a:gd name="T14" fmla="*/ 100 w 100"/>
                <a:gd name="T15" fmla="*/ 84 h 84"/>
                <a:gd name="T16" fmla="*/ 0 w 100"/>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0" y="84"/>
                  </a:moveTo>
                  <a:cubicBezTo>
                    <a:pt x="0" y="84"/>
                    <a:pt x="0" y="84"/>
                    <a:pt x="0" y="84"/>
                  </a:cubicBezTo>
                  <a:cubicBezTo>
                    <a:pt x="0" y="84"/>
                    <a:pt x="0" y="84"/>
                    <a:pt x="0" y="84"/>
                  </a:cubicBezTo>
                  <a:cubicBezTo>
                    <a:pt x="0" y="0"/>
                    <a:pt x="0" y="0"/>
                    <a:pt x="0" y="0"/>
                  </a:cubicBezTo>
                  <a:cubicBezTo>
                    <a:pt x="72" y="0"/>
                    <a:pt x="72" y="0"/>
                    <a:pt x="72" y="0"/>
                  </a:cubicBezTo>
                  <a:cubicBezTo>
                    <a:pt x="87" y="0"/>
                    <a:pt x="100" y="12"/>
                    <a:pt x="100" y="27"/>
                  </a:cubicBezTo>
                  <a:cubicBezTo>
                    <a:pt x="100" y="84"/>
                    <a:pt x="100" y="84"/>
                    <a:pt x="100" y="84"/>
                  </a:cubicBezTo>
                  <a:cubicBezTo>
                    <a:pt x="100" y="84"/>
                    <a:pt x="100" y="84"/>
                    <a:pt x="100" y="84"/>
                  </a:cubicBezTo>
                  <a:lnTo>
                    <a:pt x="0" y="84"/>
                  </a:ln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35309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634836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Array initializers with </a:t>
            </a:r>
            <a:r>
              <a:rPr lang="en-US" sz="3200" dirty="0" err="1"/>
              <a:t>stackalloc</a:t>
            </a:r>
            <a:endParaRPr lang="en-US" sz="3200" dirty="0"/>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724053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endParaRPr lang="en-GB" dirty="0"/>
          </a:p>
        </p:txBody>
      </p:sp>
    </p:spTree>
    <p:extLst>
      <p:ext uri="{BB962C8B-B14F-4D97-AF65-F5344CB8AC3E}">
        <p14:creationId xmlns:p14="http://schemas.microsoft.com/office/powerpoint/2010/main" val="3246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Extended fixed support for types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18">
            <a:extLst>
              <a:ext uri="{FF2B5EF4-FFF2-40B4-BE49-F238E27FC236}">
                <a16:creationId xmlns:a16="http://schemas.microsoft.com/office/drawing/2014/main" id="{2F3F5196-625F-4097-A527-9F5C31BB23BD}"/>
              </a:ext>
            </a:extLst>
          </p:cNvPr>
          <p:cNvGrpSpPr/>
          <p:nvPr/>
        </p:nvGrpSpPr>
        <p:grpSpPr>
          <a:xfrm>
            <a:off x="778954" y="1689952"/>
            <a:ext cx="1586196" cy="1599637"/>
            <a:chOff x="2911476" y="2574812"/>
            <a:chExt cx="561976" cy="566738"/>
          </a:xfrm>
        </p:grpSpPr>
        <p:sp>
          <p:nvSpPr>
            <p:cNvPr id="9" name="Freeform 79">
              <a:extLst>
                <a:ext uri="{FF2B5EF4-FFF2-40B4-BE49-F238E27FC236}">
                  <a16:creationId xmlns:a16="http://schemas.microsoft.com/office/drawing/2014/main" id="{8536A78F-19BF-4E3B-8E09-CF4560B313B8}"/>
                </a:ext>
              </a:extLst>
            </p:cNvPr>
            <p:cNvSpPr>
              <a:spLocks/>
            </p:cNvSpPr>
            <p:nvPr/>
          </p:nvSpPr>
          <p:spPr bwMode="auto">
            <a:xfrm>
              <a:off x="2919414" y="2574812"/>
              <a:ext cx="554038" cy="566738"/>
            </a:xfrm>
            <a:custGeom>
              <a:avLst/>
              <a:gdLst>
                <a:gd name="T0" fmla="*/ 81 w 289"/>
                <a:gd name="T1" fmla="*/ 16 h 293"/>
                <a:gd name="T2" fmla="*/ 10 w 289"/>
                <a:gd name="T3" fmla="*/ 89 h 293"/>
                <a:gd name="T4" fmla="*/ 11 w 289"/>
                <a:gd name="T5" fmla="*/ 193 h 293"/>
                <a:gd name="T6" fmla="*/ 221 w 289"/>
                <a:gd name="T7" fmla="*/ 250 h 293"/>
                <a:gd name="T8" fmla="*/ 266 w 289"/>
                <a:gd name="T9" fmla="*/ 89 h 293"/>
                <a:gd name="T10" fmla="*/ 179 w 289"/>
                <a:gd name="T11" fmla="*/ 10 h 293"/>
                <a:gd name="T12" fmla="*/ 81 w 289"/>
                <a:gd name="T13" fmla="*/ 16 h 293"/>
              </a:gdLst>
              <a:ahLst/>
              <a:cxnLst>
                <a:cxn ang="0">
                  <a:pos x="T0" y="T1"/>
                </a:cxn>
                <a:cxn ang="0">
                  <a:pos x="T2" y="T3"/>
                </a:cxn>
                <a:cxn ang="0">
                  <a:pos x="T4" y="T5"/>
                </a:cxn>
                <a:cxn ang="0">
                  <a:pos x="T6" y="T7"/>
                </a:cxn>
                <a:cxn ang="0">
                  <a:pos x="T8" y="T9"/>
                </a:cxn>
                <a:cxn ang="0">
                  <a:pos x="T10" y="T11"/>
                </a:cxn>
                <a:cxn ang="0">
                  <a:pos x="T12" y="T13"/>
                </a:cxn>
              </a:cxnLst>
              <a:rect l="0" t="0" r="r" b="b"/>
              <a:pathLst>
                <a:path w="289" h="293">
                  <a:moveTo>
                    <a:pt x="81" y="16"/>
                  </a:moveTo>
                  <a:cubicBezTo>
                    <a:pt x="50" y="32"/>
                    <a:pt x="22" y="56"/>
                    <a:pt x="10" y="89"/>
                  </a:cubicBezTo>
                  <a:cubicBezTo>
                    <a:pt x="0" y="117"/>
                    <a:pt x="0" y="166"/>
                    <a:pt x="11" y="193"/>
                  </a:cubicBezTo>
                  <a:cubicBezTo>
                    <a:pt x="42" y="265"/>
                    <a:pt x="158" y="293"/>
                    <a:pt x="221" y="250"/>
                  </a:cubicBezTo>
                  <a:cubicBezTo>
                    <a:pt x="267" y="219"/>
                    <a:pt x="289" y="140"/>
                    <a:pt x="266" y="89"/>
                  </a:cubicBezTo>
                  <a:cubicBezTo>
                    <a:pt x="248" y="52"/>
                    <a:pt x="219" y="19"/>
                    <a:pt x="179" y="10"/>
                  </a:cubicBezTo>
                  <a:cubicBezTo>
                    <a:pt x="149" y="2"/>
                    <a:pt x="108" y="0"/>
                    <a:pt x="81" y="16"/>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80">
              <a:extLst>
                <a:ext uri="{FF2B5EF4-FFF2-40B4-BE49-F238E27FC236}">
                  <a16:creationId xmlns:a16="http://schemas.microsoft.com/office/drawing/2014/main" id="{3AFB9BC9-78C9-4B3B-B77A-E3732886C372}"/>
                </a:ext>
              </a:extLst>
            </p:cNvPr>
            <p:cNvSpPr>
              <a:spLocks/>
            </p:cNvSpPr>
            <p:nvPr/>
          </p:nvSpPr>
          <p:spPr bwMode="auto">
            <a:xfrm>
              <a:off x="3048001" y="2577987"/>
              <a:ext cx="152400" cy="53975"/>
            </a:xfrm>
            <a:custGeom>
              <a:avLst/>
              <a:gdLst>
                <a:gd name="T0" fmla="*/ 79 w 79"/>
                <a:gd name="T1" fmla="*/ 3 h 28"/>
                <a:gd name="T2" fmla="*/ 50 w 79"/>
                <a:gd name="T3" fmla="*/ 17 h 28"/>
                <a:gd name="T4" fmla="*/ 0 w 79"/>
                <a:gd name="T5" fmla="*/ 22 h 28"/>
                <a:gd name="T6" fmla="*/ 79 w 79"/>
                <a:gd name="T7" fmla="*/ 3 h 28"/>
              </a:gdLst>
              <a:ahLst/>
              <a:cxnLst>
                <a:cxn ang="0">
                  <a:pos x="T0" y="T1"/>
                </a:cxn>
                <a:cxn ang="0">
                  <a:pos x="T2" y="T3"/>
                </a:cxn>
                <a:cxn ang="0">
                  <a:pos x="T4" y="T5"/>
                </a:cxn>
                <a:cxn ang="0">
                  <a:pos x="T6" y="T7"/>
                </a:cxn>
              </a:cxnLst>
              <a:rect l="0" t="0" r="r" b="b"/>
              <a:pathLst>
                <a:path w="79" h="28">
                  <a:moveTo>
                    <a:pt x="79" y="3"/>
                  </a:moveTo>
                  <a:cubicBezTo>
                    <a:pt x="72" y="10"/>
                    <a:pt x="61" y="15"/>
                    <a:pt x="50" y="17"/>
                  </a:cubicBezTo>
                  <a:cubicBezTo>
                    <a:pt x="34" y="21"/>
                    <a:pt x="20" y="28"/>
                    <a:pt x="0" y="22"/>
                  </a:cubicBezTo>
                  <a:cubicBezTo>
                    <a:pt x="20" y="10"/>
                    <a:pt x="37" y="0"/>
                    <a:pt x="79" y="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1">
              <a:extLst>
                <a:ext uri="{FF2B5EF4-FFF2-40B4-BE49-F238E27FC236}">
                  <a16:creationId xmlns:a16="http://schemas.microsoft.com/office/drawing/2014/main" id="{FA980479-7E84-42C9-BECA-34847D986F91}"/>
                </a:ext>
              </a:extLst>
            </p:cNvPr>
            <p:cNvSpPr>
              <a:spLocks/>
            </p:cNvSpPr>
            <p:nvPr/>
          </p:nvSpPr>
          <p:spPr bwMode="auto">
            <a:xfrm>
              <a:off x="3144839" y="2604975"/>
              <a:ext cx="277813" cy="430213"/>
            </a:xfrm>
            <a:custGeom>
              <a:avLst/>
              <a:gdLst>
                <a:gd name="T0" fmla="*/ 133 w 145"/>
                <a:gd name="T1" fmla="*/ 144 h 222"/>
                <a:gd name="T2" fmla="*/ 136 w 145"/>
                <a:gd name="T3" fmla="*/ 165 h 222"/>
                <a:gd name="T4" fmla="*/ 80 w 145"/>
                <a:gd name="T5" fmla="*/ 222 h 222"/>
                <a:gd name="T6" fmla="*/ 68 w 145"/>
                <a:gd name="T7" fmla="*/ 200 h 222"/>
                <a:gd name="T8" fmla="*/ 54 w 145"/>
                <a:gd name="T9" fmla="*/ 163 h 222"/>
                <a:gd name="T10" fmla="*/ 62 w 145"/>
                <a:gd name="T11" fmla="*/ 142 h 222"/>
                <a:gd name="T12" fmla="*/ 96 w 145"/>
                <a:gd name="T13" fmla="*/ 132 h 222"/>
                <a:gd name="T14" fmla="*/ 93 w 145"/>
                <a:gd name="T15" fmla="*/ 110 h 222"/>
                <a:gd name="T16" fmla="*/ 88 w 145"/>
                <a:gd name="T17" fmla="*/ 103 h 222"/>
                <a:gd name="T18" fmla="*/ 91 w 145"/>
                <a:gd name="T19" fmla="*/ 96 h 222"/>
                <a:gd name="T20" fmla="*/ 71 w 145"/>
                <a:gd name="T21" fmla="*/ 67 h 222"/>
                <a:gd name="T22" fmla="*/ 45 w 145"/>
                <a:gd name="T23" fmla="*/ 78 h 222"/>
                <a:gd name="T24" fmla="*/ 15 w 145"/>
                <a:gd name="T25" fmla="*/ 66 h 222"/>
                <a:gd name="T26" fmla="*/ 9 w 145"/>
                <a:gd name="T27" fmla="*/ 61 h 222"/>
                <a:gd name="T28" fmla="*/ 0 w 145"/>
                <a:gd name="T29" fmla="*/ 69 h 222"/>
                <a:gd name="T30" fmla="*/ 15 w 145"/>
                <a:gd name="T31" fmla="*/ 30 h 222"/>
                <a:gd name="T32" fmla="*/ 49 w 145"/>
                <a:gd name="T33" fmla="*/ 7 h 222"/>
                <a:gd name="T34" fmla="*/ 69 w 145"/>
                <a:gd name="T35" fmla="*/ 1 h 222"/>
                <a:gd name="T36" fmla="*/ 93 w 145"/>
                <a:gd name="T37" fmla="*/ 13 h 222"/>
                <a:gd name="T38" fmla="*/ 127 w 145"/>
                <a:gd name="T39" fmla="*/ 50 h 222"/>
                <a:gd name="T40" fmla="*/ 134 w 145"/>
                <a:gd name="T41" fmla="*/ 87 h 222"/>
                <a:gd name="T42" fmla="*/ 114 w 145"/>
                <a:gd name="T43" fmla="*/ 98 h 222"/>
                <a:gd name="T44" fmla="*/ 111 w 145"/>
                <a:gd name="T45" fmla="*/ 126 h 222"/>
                <a:gd name="T46" fmla="*/ 133 w 145"/>
                <a:gd name="T47" fmla="*/ 14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222">
                  <a:moveTo>
                    <a:pt x="133" y="144"/>
                  </a:moveTo>
                  <a:cubicBezTo>
                    <a:pt x="134" y="152"/>
                    <a:pt x="132" y="159"/>
                    <a:pt x="136" y="165"/>
                  </a:cubicBezTo>
                  <a:cubicBezTo>
                    <a:pt x="122" y="189"/>
                    <a:pt x="98" y="202"/>
                    <a:pt x="80" y="222"/>
                  </a:cubicBezTo>
                  <a:cubicBezTo>
                    <a:pt x="73" y="217"/>
                    <a:pt x="72" y="210"/>
                    <a:pt x="68" y="200"/>
                  </a:cubicBezTo>
                  <a:cubicBezTo>
                    <a:pt x="64" y="188"/>
                    <a:pt x="49" y="179"/>
                    <a:pt x="54" y="163"/>
                  </a:cubicBezTo>
                  <a:cubicBezTo>
                    <a:pt x="67" y="160"/>
                    <a:pt x="71" y="152"/>
                    <a:pt x="62" y="142"/>
                  </a:cubicBezTo>
                  <a:cubicBezTo>
                    <a:pt x="70" y="135"/>
                    <a:pt x="83" y="127"/>
                    <a:pt x="96" y="132"/>
                  </a:cubicBezTo>
                  <a:cubicBezTo>
                    <a:pt x="103" y="125"/>
                    <a:pt x="97" y="115"/>
                    <a:pt x="93" y="110"/>
                  </a:cubicBezTo>
                  <a:cubicBezTo>
                    <a:pt x="93" y="108"/>
                    <a:pt x="88" y="104"/>
                    <a:pt x="88" y="103"/>
                  </a:cubicBezTo>
                  <a:cubicBezTo>
                    <a:pt x="88" y="102"/>
                    <a:pt x="91" y="99"/>
                    <a:pt x="91" y="96"/>
                  </a:cubicBezTo>
                  <a:cubicBezTo>
                    <a:pt x="91" y="90"/>
                    <a:pt x="77" y="67"/>
                    <a:pt x="71" y="67"/>
                  </a:cubicBezTo>
                  <a:cubicBezTo>
                    <a:pt x="62" y="66"/>
                    <a:pt x="55" y="78"/>
                    <a:pt x="45" y="78"/>
                  </a:cubicBezTo>
                  <a:cubicBezTo>
                    <a:pt x="33" y="77"/>
                    <a:pt x="29" y="59"/>
                    <a:pt x="15" y="66"/>
                  </a:cubicBezTo>
                  <a:cubicBezTo>
                    <a:pt x="11" y="66"/>
                    <a:pt x="12" y="61"/>
                    <a:pt x="9" y="61"/>
                  </a:cubicBezTo>
                  <a:cubicBezTo>
                    <a:pt x="4" y="61"/>
                    <a:pt x="2" y="69"/>
                    <a:pt x="0" y="69"/>
                  </a:cubicBezTo>
                  <a:cubicBezTo>
                    <a:pt x="2" y="52"/>
                    <a:pt x="15" y="47"/>
                    <a:pt x="15" y="30"/>
                  </a:cubicBezTo>
                  <a:cubicBezTo>
                    <a:pt x="26" y="22"/>
                    <a:pt x="46" y="23"/>
                    <a:pt x="49" y="7"/>
                  </a:cubicBezTo>
                  <a:cubicBezTo>
                    <a:pt x="55" y="5"/>
                    <a:pt x="62" y="0"/>
                    <a:pt x="69" y="1"/>
                  </a:cubicBezTo>
                  <a:cubicBezTo>
                    <a:pt x="77" y="1"/>
                    <a:pt x="87" y="8"/>
                    <a:pt x="93" y="13"/>
                  </a:cubicBezTo>
                  <a:cubicBezTo>
                    <a:pt x="108" y="24"/>
                    <a:pt x="117" y="33"/>
                    <a:pt x="127" y="50"/>
                  </a:cubicBezTo>
                  <a:cubicBezTo>
                    <a:pt x="134" y="61"/>
                    <a:pt x="145" y="77"/>
                    <a:pt x="134" y="87"/>
                  </a:cubicBezTo>
                  <a:cubicBezTo>
                    <a:pt x="127" y="93"/>
                    <a:pt x="118" y="90"/>
                    <a:pt x="114" y="98"/>
                  </a:cubicBezTo>
                  <a:cubicBezTo>
                    <a:pt x="111" y="104"/>
                    <a:pt x="109" y="120"/>
                    <a:pt x="111" y="126"/>
                  </a:cubicBezTo>
                  <a:cubicBezTo>
                    <a:pt x="113" y="136"/>
                    <a:pt x="128" y="138"/>
                    <a:pt x="133" y="14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2">
              <a:extLst>
                <a:ext uri="{FF2B5EF4-FFF2-40B4-BE49-F238E27FC236}">
                  <a16:creationId xmlns:a16="http://schemas.microsoft.com/office/drawing/2014/main" id="{1F99B306-F6B4-42D8-980C-E48C69E08F03}"/>
                </a:ext>
              </a:extLst>
            </p:cNvPr>
            <p:cNvSpPr>
              <a:spLocks/>
            </p:cNvSpPr>
            <p:nvPr/>
          </p:nvSpPr>
          <p:spPr bwMode="auto">
            <a:xfrm>
              <a:off x="2911476" y="2701812"/>
              <a:ext cx="147638" cy="249238"/>
            </a:xfrm>
            <a:custGeom>
              <a:avLst/>
              <a:gdLst>
                <a:gd name="T0" fmla="*/ 57 w 77"/>
                <a:gd name="T1" fmla="*/ 103 h 129"/>
                <a:gd name="T2" fmla="*/ 54 w 77"/>
                <a:gd name="T3" fmla="*/ 98 h 129"/>
                <a:gd name="T4" fmla="*/ 66 w 77"/>
                <a:gd name="T5" fmla="*/ 76 h 129"/>
                <a:gd name="T6" fmla="*/ 59 w 77"/>
                <a:gd name="T7" fmla="*/ 60 h 129"/>
                <a:gd name="T8" fmla="*/ 76 w 77"/>
                <a:gd name="T9" fmla="*/ 47 h 129"/>
                <a:gd name="T10" fmla="*/ 75 w 77"/>
                <a:gd name="T11" fmla="*/ 34 h 129"/>
                <a:gd name="T12" fmla="*/ 76 w 77"/>
                <a:gd name="T13" fmla="*/ 23 h 129"/>
                <a:gd name="T14" fmla="*/ 25 w 77"/>
                <a:gd name="T15" fmla="*/ 1 h 129"/>
                <a:gd name="T16" fmla="*/ 16 w 77"/>
                <a:gd name="T17" fmla="*/ 129 h 129"/>
                <a:gd name="T18" fmla="*/ 51 w 77"/>
                <a:gd name="T19" fmla="*/ 111 h 129"/>
                <a:gd name="T20" fmla="*/ 57 w 77"/>
                <a:gd name="T21"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9">
                  <a:moveTo>
                    <a:pt x="57" y="103"/>
                  </a:moveTo>
                  <a:cubicBezTo>
                    <a:pt x="56" y="102"/>
                    <a:pt x="55" y="100"/>
                    <a:pt x="54" y="98"/>
                  </a:cubicBezTo>
                  <a:cubicBezTo>
                    <a:pt x="54" y="88"/>
                    <a:pt x="66" y="86"/>
                    <a:pt x="66" y="76"/>
                  </a:cubicBezTo>
                  <a:cubicBezTo>
                    <a:pt x="66" y="69"/>
                    <a:pt x="60" y="69"/>
                    <a:pt x="59" y="60"/>
                  </a:cubicBezTo>
                  <a:cubicBezTo>
                    <a:pt x="65" y="56"/>
                    <a:pt x="73" y="54"/>
                    <a:pt x="76" y="47"/>
                  </a:cubicBezTo>
                  <a:cubicBezTo>
                    <a:pt x="77" y="43"/>
                    <a:pt x="75" y="40"/>
                    <a:pt x="75" y="34"/>
                  </a:cubicBezTo>
                  <a:cubicBezTo>
                    <a:pt x="75" y="30"/>
                    <a:pt x="76" y="26"/>
                    <a:pt x="76" y="23"/>
                  </a:cubicBezTo>
                  <a:cubicBezTo>
                    <a:pt x="72" y="6"/>
                    <a:pt x="46" y="0"/>
                    <a:pt x="25" y="1"/>
                  </a:cubicBezTo>
                  <a:cubicBezTo>
                    <a:pt x="1" y="30"/>
                    <a:pt x="0" y="91"/>
                    <a:pt x="16" y="129"/>
                  </a:cubicBezTo>
                  <a:cubicBezTo>
                    <a:pt x="26" y="120"/>
                    <a:pt x="38" y="114"/>
                    <a:pt x="51" y="111"/>
                  </a:cubicBezTo>
                  <a:cubicBezTo>
                    <a:pt x="53" y="108"/>
                    <a:pt x="55" y="106"/>
                    <a:pt x="57" y="10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83">
              <a:extLst>
                <a:ext uri="{FF2B5EF4-FFF2-40B4-BE49-F238E27FC236}">
                  <a16:creationId xmlns:a16="http://schemas.microsoft.com/office/drawing/2014/main" id="{5BB2F6E1-33B4-4DFD-920E-22B307D82474}"/>
                </a:ext>
              </a:extLst>
            </p:cNvPr>
            <p:cNvSpPr>
              <a:spLocks/>
            </p:cNvSpPr>
            <p:nvPr/>
          </p:nvSpPr>
          <p:spPr bwMode="auto">
            <a:xfrm>
              <a:off x="2947989" y="2909775"/>
              <a:ext cx="295275" cy="201613"/>
            </a:xfrm>
            <a:custGeom>
              <a:avLst/>
              <a:gdLst>
                <a:gd name="T0" fmla="*/ 154 w 154"/>
                <a:gd name="T1" fmla="*/ 64 h 105"/>
                <a:gd name="T2" fmla="*/ 128 w 154"/>
                <a:gd name="T3" fmla="*/ 38 h 105"/>
                <a:gd name="T4" fmla="*/ 121 w 154"/>
                <a:gd name="T5" fmla="*/ 39 h 105"/>
                <a:gd name="T6" fmla="*/ 81 w 154"/>
                <a:gd name="T7" fmla="*/ 0 h 105"/>
                <a:gd name="T8" fmla="*/ 40 w 154"/>
                <a:gd name="T9" fmla="*/ 41 h 105"/>
                <a:gd name="T10" fmla="*/ 40 w 154"/>
                <a:gd name="T11" fmla="*/ 42 h 105"/>
                <a:gd name="T12" fmla="*/ 26 w 154"/>
                <a:gd name="T13" fmla="*/ 38 h 105"/>
                <a:gd name="T14" fmla="*/ 0 w 154"/>
                <a:gd name="T15" fmla="*/ 65 h 105"/>
                <a:gd name="T16" fmla="*/ 0 w 154"/>
                <a:gd name="T17" fmla="*/ 91 h 105"/>
                <a:gd name="T18" fmla="*/ 68 w 154"/>
                <a:gd name="T19" fmla="*/ 98 h 105"/>
                <a:gd name="T20" fmla="*/ 125 w 154"/>
                <a:gd name="T21" fmla="*/ 89 h 105"/>
                <a:gd name="T22" fmla="*/ 128 w 154"/>
                <a:gd name="T23" fmla="*/ 89 h 105"/>
                <a:gd name="T24" fmla="*/ 135 w 154"/>
                <a:gd name="T25" fmla="*/ 88 h 105"/>
                <a:gd name="T26" fmla="*/ 154 w 154"/>
                <a:gd name="T27" fmla="*/ 6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05">
                  <a:moveTo>
                    <a:pt x="154" y="64"/>
                  </a:moveTo>
                  <a:cubicBezTo>
                    <a:pt x="154" y="50"/>
                    <a:pt x="142" y="38"/>
                    <a:pt x="128" y="38"/>
                  </a:cubicBezTo>
                  <a:cubicBezTo>
                    <a:pt x="126" y="38"/>
                    <a:pt x="123" y="39"/>
                    <a:pt x="121" y="39"/>
                  </a:cubicBezTo>
                  <a:cubicBezTo>
                    <a:pt x="120" y="18"/>
                    <a:pt x="102" y="0"/>
                    <a:pt x="81" y="0"/>
                  </a:cubicBezTo>
                  <a:cubicBezTo>
                    <a:pt x="58" y="0"/>
                    <a:pt x="40" y="18"/>
                    <a:pt x="40" y="41"/>
                  </a:cubicBezTo>
                  <a:cubicBezTo>
                    <a:pt x="40" y="41"/>
                    <a:pt x="40" y="42"/>
                    <a:pt x="40" y="42"/>
                  </a:cubicBezTo>
                  <a:cubicBezTo>
                    <a:pt x="36" y="40"/>
                    <a:pt x="32" y="38"/>
                    <a:pt x="26" y="38"/>
                  </a:cubicBezTo>
                  <a:cubicBezTo>
                    <a:pt x="12" y="38"/>
                    <a:pt x="0" y="50"/>
                    <a:pt x="0" y="65"/>
                  </a:cubicBezTo>
                  <a:cubicBezTo>
                    <a:pt x="0" y="91"/>
                    <a:pt x="0" y="91"/>
                    <a:pt x="0" y="91"/>
                  </a:cubicBezTo>
                  <a:cubicBezTo>
                    <a:pt x="0" y="91"/>
                    <a:pt x="43" y="105"/>
                    <a:pt x="68" y="98"/>
                  </a:cubicBezTo>
                  <a:cubicBezTo>
                    <a:pt x="93" y="92"/>
                    <a:pt x="104" y="88"/>
                    <a:pt x="125" y="89"/>
                  </a:cubicBezTo>
                  <a:cubicBezTo>
                    <a:pt x="126" y="89"/>
                    <a:pt x="127" y="89"/>
                    <a:pt x="128" y="89"/>
                  </a:cubicBezTo>
                  <a:cubicBezTo>
                    <a:pt x="131" y="89"/>
                    <a:pt x="133" y="89"/>
                    <a:pt x="135" y="88"/>
                  </a:cubicBezTo>
                  <a:cubicBezTo>
                    <a:pt x="146" y="85"/>
                    <a:pt x="154" y="75"/>
                    <a:pt x="154" y="6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1374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66701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Extended fixed support for types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459085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endParaRPr lang="en-GB" dirty="0"/>
          </a:p>
        </p:txBody>
      </p:sp>
    </p:spTree>
    <p:extLst>
      <p:ext uri="{BB962C8B-B14F-4D97-AF65-F5344CB8AC3E}">
        <p14:creationId xmlns:p14="http://schemas.microsoft.com/office/powerpoint/2010/main" val="199015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Enhanced generic constraints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2">
            <a:extLst>
              <a:ext uri="{FF2B5EF4-FFF2-40B4-BE49-F238E27FC236}">
                <a16:creationId xmlns:a16="http://schemas.microsoft.com/office/drawing/2014/main" id="{2E012980-BF50-40E4-96A2-6A7738DD186A}"/>
              </a:ext>
            </a:extLst>
          </p:cNvPr>
          <p:cNvGrpSpPr/>
          <p:nvPr/>
        </p:nvGrpSpPr>
        <p:grpSpPr>
          <a:xfrm>
            <a:off x="953168" y="1844657"/>
            <a:ext cx="1104175" cy="1134848"/>
            <a:chOff x="7797801" y="3738563"/>
            <a:chExt cx="400049" cy="411162"/>
          </a:xfrm>
        </p:grpSpPr>
        <p:sp>
          <p:nvSpPr>
            <p:cNvPr id="9" name="Freeform 121">
              <a:extLst>
                <a:ext uri="{FF2B5EF4-FFF2-40B4-BE49-F238E27FC236}">
                  <a16:creationId xmlns:a16="http://schemas.microsoft.com/office/drawing/2014/main" id="{2C8EC6A8-7117-4FAE-9F00-14D4EAE55C58}"/>
                </a:ext>
              </a:extLst>
            </p:cNvPr>
            <p:cNvSpPr>
              <a:spLocks/>
            </p:cNvSpPr>
            <p:nvPr/>
          </p:nvSpPr>
          <p:spPr bwMode="auto">
            <a:xfrm>
              <a:off x="7812088" y="3794125"/>
              <a:ext cx="385762" cy="355600"/>
            </a:xfrm>
            <a:custGeom>
              <a:avLst/>
              <a:gdLst>
                <a:gd name="T0" fmla="*/ 133 w 200"/>
                <a:gd name="T1" fmla="*/ 2 h 184"/>
                <a:gd name="T2" fmla="*/ 9 w 200"/>
                <a:gd name="T3" fmla="*/ 2 h 184"/>
                <a:gd name="T4" fmla="*/ 0 w 200"/>
                <a:gd name="T5" fmla="*/ 44 h 184"/>
                <a:gd name="T6" fmla="*/ 7 w 200"/>
                <a:gd name="T7" fmla="*/ 170 h 184"/>
                <a:gd name="T8" fmla="*/ 180 w 200"/>
                <a:gd name="T9" fmla="*/ 165 h 184"/>
                <a:gd name="T10" fmla="*/ 177 w 200"/>
                <a:gd name="T11" fmla="*/ 61 h 184"/>
                <a:gd name="T12" fmla="*/ 174 w 200"/>
                <a:gd name="T13" fmla="*/ 15 h 184"/>
                <a:gd name="T14" fmla="*/ 171 w 200"/>
                <a:gd name="T15" fmla="*/ 0 h 184"/>
                <a:gd name="T16" fmla="*/ 133 w 200"/>
                <a:gd name="T17"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84">
                  <a:moveTo>
                    <a:pt x="133" y="2"/>
                  </a:moveTo>
                  <a:cubicBezTo>
                    <a:pt x="133" y="2"/>
                    <a:pt x="39" y="21"/>
                    <a:pt x="9" y="2"/>
                  </a:cubicBezTo>
                  <a:cubicBezTo>
                    <a:pt x="0" y="44"/>
                    <a:pt x="0" y="44"/>
                    <a:pt x="0" y="44"/>
                  </a:cubicBezTo>
                  <a:cubicBezTo>
                    <a:pt x="7" y="170"/>
                    <a:pt x="7" y="170"/>
                    <a:pt x="7" y="170"/>
                  </a:cubicBezTo>
                  <a:cubicBezTo>
                    <a:pt x="7" y="170"/>
                    <a:pt x="161" y="184"/>
                    <a:pt x="180" y="165"/>
                  </a:cubicBezTo>
                  <a:cubicBezTo>
                    <a:pt x="200" y="145"/>
                    <a:pt x="177" y="61"/>
                    <a:pt x="177" y="61"/>
                  </a:cubicBezTo>
                  <a:cubicBezTo>
                    <a:pt x="174" y="15"/>
                    <a:pt x="174" y="15"/>
                    <a:pt x="174" y="15"/>
                  </a:cubicBezTo>
                  <a:cubicBezTo>
                    <a:pt x="171" y="0"/>
                    <a:pt x="171" y="0"/>
                    <a:pt x="171" y="0"/>
                  </a:cubicBezTo>
                  <a:lnTo>
                    <a:pt x="133" y="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2">
              <a:extLst>
                <a:ext uri="{FF2B5EF4-FFF2-40B4-BE49-F238E27FC236}">
                  <a16:creationId xmlns:a16="http://schemas.microsoft.com/office/drawing/2014/main" id="{91F7F109-F4DB-408E-ACDB-5674A8FA84EA}"/>
                </a:ext>
              </a:extLst>
            </p:cNvPr>
            <p:cNvSpPr>
              <a:spLocks/>
            </p:cNvSpPr>
            <p:nvPr/>
          </p:nvSpPr>
          <p:spPr bwMode="auto">
            <a:xfrm>
              <a:off x="7893051" y="3738563"/>
              <a:ext cx="303212" cy="341313"/>
            </a:xfrm>
            <a:custGeom>
              <a:avLst/>
              <a:gdLst>
                <a:gd name="T0" fmla="*/ 152 w 157"/>
                <a:gd name="T1" fmla="*/ 4 h 176"/>
                <a:gd name="T2" fmla="*/ 149 w 157"/>
                <a:gd name="T3" fmla="*/ 2 h 176"/>
                <a:gd name="T4" fmla="*/ 139 w 157"/>
                <a:gd name="T5" fmla="*/ 4 h 176"/>
                <a:gd name="T6" fmla="*/ 62 w 157"/>
                <a:gd name="T7" fmla="*/ 112 h 176"/>
                <a:gd name="T8" fmla="*/ 45 w 157"/>
                <a:gd name="T9" fmla="*/ 81 h 176"/>
                <a:gd name="T10" fmla="*/ 45 w 157"/>
                <a:gd name="T11" fmla="*/ 81 h 176"/>
                <a:gd name="T12" fmla="*/ 34 w 157"/>
                <a:gd name="T13" fmla="*/ 75 h 176"/>
                <a:gd name="T14" fmla="*/ 17 w 157"/>
                <a:gd name="T15" fmla="*/ 81 h 176"/>
                <a:gd name="T16" fmla="*/ 5 w 157"/>
                <a:gd name="T17" fmla="*/ 107 h 176"/>
                <a:gd name="T18" fmla="*/ 5 w 157"/>
                <a:gd name="T19" fmla="*/ 107 h 176"/>
                <a:gd name="T20" fmla="*/ 54 w 157"/>
                <a:gd name="T21" fmla="*/ 173 h 176"/>
                <a:gd name="T22" fmla="*/ 60 w 157"/>
                <a:gd name="T23" fmla="*/ 176 h 176"/>
                <a:gd name="T24" fmla="*/ 60 w 157"/>
                <a:gd name="T25" fmla="*/ 176 h 176"/>
                <a:gd name="T26" fmla="*/ 67 w 157"/>
                <a:gd name="T27" fmla="*/ 173 h 176"/>
                <a:gd name="T28" fmla="*/ 155 w 157"/>
                <a:gd name="T29" fmla="*/ 14 h 176"/>
                <a:gd name="T30" fmla="*/ 152 w 157"/>
                <a:gd name="T31"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76">
                  <a:moveTo>
                    <a:pt x="152" y="4"/>
                  </a:moveTo>
                  <a:cubicBezTo>
                    <a:pt x="149" y="2"/>
                    <a:pt x="149" y="2"/>
                    <a:pt x="149" y="2"/>
                  </a:cubicBezTo>
                  <a:cubicBezTo>
                    <a:pt x="146" y="0"/>
                    <a:pt x="141" y="1"/>
                    <a:pt x="139" y="4"/>
                  </a:cubicBezTo>
                  <a:cubicBezTo>
                    <a:pt x="62" y="112"/>
                    <a:pt x="62" y="112"/>
                    <a:pt x="62" y="112"/>
                  </a:cubicBezTo>
                  <a:cubicBezTo>
                    <a:pt x="45" y="81"/>
                    <a:pt x="45" y="81"/>
                    <a:pt x="45" y="81"/>
                  </a:cubicBezTo>
                  <a:cubicBezTo>
                    <a:pt x="45" y="81"/>
                    <a:pt x="45" y="81"/>
                    <a:pt x="45" y="81"/>
                  </a:cubicBezTo>
                  <a:cubicBezTo>
                    <a:pt x="44" y="79"/>
                    <a:pt x="41" y="75"/>
                    <a:pt x="34" y="75"/>
                  </a:cubicBezTo>
                  <a:cubicBezTo>
                    <a:pt x="29" y="75"/>
                    <a:pt x="22" y="77"/>
                    <a:pt x="17" y="81"/>
                  </a:cubicBezTo>
                  <a:cubicBezTo>
                    <a:pt x="5" y="88"/>
                    <a:pt x="0" y="99"/>
                    <a:pt x="5" y="107"/>
                  </a:cubicBezTo>
                  <a:cubicBezTo>
                    <a:pt x="5" y="107"/>
                    <a:pt x="5" y="107"/>
                    <a:pt x="5" y="107"/>
                  </a:cubicBezTo>
                  <a:cubicBezTo>
                    <a:pt x="54" y="173"/>
                    <a:pt x="54" y="173"/>
                    <a:pt x="54" y="173"/>
                  </a:cubicBezTo>
                  <a:cubicBezTo>
                    <a:pt x="55" y="175"/>
                    <a:pt x="57" y="176"/>
                    <a:pt x="60" y="176"/>
                  </a:cubicBezTo>
                  <a:cubicBezTo>
                    <a:pt x="60" y="176"/>
                    <a:pt x="60" y="176"/>
                    <a:pt x="60" y="176"/>
                  </a:cubicBezTo>
                  <a:cubicBezTo>
                    <a:pt x="63" y="176"/>
                    <a:pt x="65" y="175"/>
                    <a:pt x="67" y="173"/>
                  </a:cubicBezTo>
                  <a:cubicBezTo>
                    <a:pt x="155" y="14"/>
                    <a:pt x="155" y="14"/>
                    <a:pt x="155" y="14"/>
                  </a:cubicBezTo>
                  <a:cubicBezTo>
                    <a:pt x="157" y="11"/>
                    <a:pt x="155" y="6"/>
                    <a:pt x="152"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23">
              <a:extLst>
                <a:ext uri="{FF2B5EF4-FFF2-40B4-BE49-F238E27FC236}">
                  <a16:creationId xmlns:a16="http://schemas.microsoft.com/office/drawing/2014/main" id="{B89F4E0A-C899-4498-97A2-98F3C99F0E72}"/>
                </a:ext>
              </a:extLst>
            </p:cNvPr>
            <p:cNvSpPr>
              <a:spLocks/>
            </p:cNvSpPr>
            <p:nvPr/>
          </p:nvSpPr>
          <p:spPr bwMode="auto">
            <a:xfrm>
              <a:off x="7797801" y="3781425"/>
              <a:ext cx="381000" cy="365125"/>
            </a:xfrm>
            <a:custGeom>
              <a:avLst/>
              <a:gdLst>
                <a:gd name="T0" fmla="*/ 77 w 198"/>
                <a:gd name="T1" fmla="*/ 188 h 188"/>
                <a:gd name="T2" fmla="*/ 16 w 198"/>
                <a:gd name="T3" fmla="*/ 187 h 188"/>
                <a:gd name="T4" fmla="*/ 9 w 198"/>
                <a:gd name="T5" fmla="*/ 187 h 188"/>
                <a:gd name="T6" fmla="*/ 8 w 198"/>
                <a:gd name="T7" fmla="*/ 180 h 188"/>
                <a:gd name="T8" fmla="*/ 3 w 198"/>
                <a:gd name="T9" fmla="*/ 98 h 188"/>
                <a:gd name="T10" fmla="*/ 13 w 198"/>
                <a:gd name="T11" fmla="*/ 4 h 188"/>
                <a:gd name="T12" fmla="*/ 25 w 198"/>
                <a:gd name="T13" fmla="*/ 5 h 188"/>
                <a:gd name="T14" fmla="*/ 177 w 198"/>
                <a:gd name="T15" fmla="*/ 0 h 188"/>
                <a:gd name="T16" fmla="*/ 163 w 198"/>
                <a:gd name="T17" fmla="*/ 19 h 188"/>
                <a:gd name="T18" fmla="*/ 21 w 198"/>
                <a:gd name="T19" fmla="*/ 21 h 188"/>
                <a:gd name="T20" fmla="*/ 24 w 198"/>
                <a:gd name="T21" fmla="*/ 171 h 188"/>
                <a:gd name="T22" fmla="*/ 181 w 198"/>
                <a:gd name="T23" fmla="*/ 165 h 188"/>
                <a:gd name="T24" fmla="*/ 176 w 198"/>
                <a:gd name="T25" fmla="*/ 44 h 188"/>
                <a:gd name="T26" fmla="*/ 192 w 198"/>
                <a:gd name="T27" fmla="*/ 16 h 188"/>
                <a:gd name="T28" fmla="*/ 198 w 198"/>
                <a:gd name="T29" fmla="*/ 176 h 188"/>
                <a:gd name="T30" fmla="*/ 192 w 198"/>
                <a:gd name="T31" fmla="*/ 178 h 188"/>
                <a:gd name="T32" fmla="*/ 77 w 198"/>
                <a:gd name="T33"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88">
                  <a:moveTo>
                    <a:pt x="77" y="188"/>
                  </a:moveTo>
                  <a:cubicBezTo>
                    <a:pt x="45" y="188"/>
                    <a:pt x="19" y="187"/>
                    <a:pt x="16" y="187"/>
                  </a:cubicBezTo>
                  <a:cubicBezTo>
                    <a:pt x="9" y="187"/>
                    <a:pt x="9" y="187"/>
                    <a:pt x="9" y="187"/>
                  </a:cubicBezTo>
                  <a:cubicBezTo>
                    <a:pt x="8" y="180"/>
                    <a:pt x="8" y="180"/>
                    <a:pt x="8" y="180"/>
                  </a:cubicBezTo>
                  <a:cubicBezTo>
                    <a:pt x="8" y="179"/>
                    <a:pt x="5" y="139"/>
                    <a:pt x="3" y="98"/>
                  </a:cubicBezTo>
                  <a:cubicBezTo>
                    <a:pt x="0" y="11"/>
                    <a:pt x="7" y="7"/>
                    <a:pt x="13" y="4"/>
                  </a:cubicBezTo>
                  <a:cubicBezTo>
                    <a:pt x="17" y="2"/>
                    <a:pt x="21" y="2"/>
                    <a:pt x="25" y="5"/>
                  </a:cubicBezTo>
                  <a:cubicBezTo>
                    <a:pt x="36" y="14"/>
                    <a:pt x="140" y="5"/>
                    <a:pt x="177" y="0"/>
                  </a:cubicBezTo>
                  <a:cubicBezTo>
                    <a:pt x="163" y="19"/>
                    <a:pt x="163" y="19"/>
                    <a:pt x="163" y="19"/>
                  </a:cubicBezTo>
                  <a:cubicBezTo>
                    <a:pt x="148" y="21"/>
                    <a:pt x="48" y="32"/>
                    <a:pt x="21" y="21"/>
                  </a:cubicBezTo>
                  <a:cubicBezTo>
                    <a:pt x="17" y="41"/>
                    <a:pt x="19" y="109"/>
                    <a:pt x="24" y="171"/>
                  </a:cubicBezTo>
                  <a:cubicBezTo>
                    <a:pt x="64" y="172"/>
                    <a:pt x="150" y="173"/>
                    <a:pt x="181" y="165"/>
                  </a:cubicBezTo>
                  <a:cubicBezTo>
                    <a:pt x="176" y="44"/>
                    <a:pt x="176" y="44"/>
                    <a:pt x="176" y="44"/>
                  </a:cubicBezTo>
                  <a:cubicBezTo>
                    <a:pt x="192" y="16"/>
                    <a:pt x="192" y="16"/>
                    <a:pt x="192" y="16"/>
                  </a:cubicBezTo>
                  <a:cubicBezTo>
                    <a:pt x="198" y="176"/>
                    <a:pt x="198" y="176"/>
                    <a:pt x="198" y="176"/>
                  </a:cubicBezTo>
                  <a:cubicBezTo>
                    <a:pt x="192" y="178"/>
                    <a:pt x="192" y="178"/>
                    <a:pt x="192" y="178"/>
                  </a:cubicBezTo>
                  <a:cubicBezTo>
                    <a:pt x="173" y="186"/>
                    <a:pt x="120" y="188"/>
                    <a:pt x="77" y="18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5565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a:t>The recent C# versions timeline</a:t>
            </a:r>
            <a:br>
              <a:rPr lang="en-US" sz="3200" dirty="0"/>
            </a:br>
            <a:r>
              <a:rPr lang="en-US" sz="2400" dirty="0"/>
              <a:t>C# 8.0 pre-requirements</a:t>
            </a:r>
            <a:endParaRPr lang="en-US" sz="3200" dirty="0"/>
          </a:p>
        </p:txBody>
      </p:sp>
      <p:sp>
        <p:nvSpPr>
          <p:cNvPr id="10" name="Text Placeholder 9"/>
          <p:cNvSpPr>
            <a:spLocks noGrp="1"/>
          </p:cNvSpPr>
          <p:nvPr>
            <p:ph type="body" sz="quarter" idx="11"/>
          </p:nvPr>
        </p:nvSpPr>
        <p:spPr/>
        <p:txBody>
          <a:bodyPr/>
          <a:lstStyle/>
          <a:p>
            <a:r>
              <a:rPr lang="en-GB" dirty="0"/>
              <a:t>Overlook to the few past releases</a:t>
            </a:r>
          </a:p>
        </p:txBody>
      </p:sp>
      <p:sp>
        <p:nvSpPr>
          <p:cNvPr id="11" name="Text Placeholder 10"/>
          <p:cNvSpPr>
            <a:spLocks noGrp="1"/>
          </p:cNvSpPr>
          <p:nvPr>
            <p:ph type="body" sz="quarter" idx="12"/>
          </p:nvPr>
        </p:nvSpPr>
        <p:spPr/>
        <p:txBody>
          <a:bodyPr/>
          <a:lstStyle/>
          <a:p>
            <a:r>
              <a:rPr lang="en-GB" dirty="0"/>
              <a:t>1</a:t>
            </a:r>
          </a:p>
        </p:txBody>
      </p:sp>
      <p:sp>
        <p:nvSpPr>
          <p:cNvPr id="6" name="Rectangle: Rounded Corners 7">
            <a:extLst>
              <a:ext uri="{FF2B5EF4-FFF2-40B4-BE49-F238E27FC236}">
                <a16:creationId xmlns:a16="http://schemas.microsoft.com/office/drawing/2014/main" id="{138D5B75-435E-4E5B-BB10-0F50118C0ADB}"/>
              </a:ext>
            </a:extLst>
          </p:cNvPr>
          <p:cNvSpPr/>
          <p:nvPr/>
        </p:nvSpPr>
        <p:spPr>
          <a:xfrm>
            <a:off x="2135560" y="1910357"/>
            <a:ext cx="9073008" cy="1128258"/>
          </a:xfrm>
          <a:prstGeom prst="roundRect">
            <a:avLst>
              <a:gd name="adj" fmla="val 33616"/>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7" name="Table Placeholder 4">
            <a:extLst>
              <a:ext uri="{FF2B5EF4-FFF2-40B4-BE49-F238E27FC236}">
                <a16:creationId xmlns:a16="http://schemas.microsoft.com/office/drawing/2014/main" id="{06023993-9078-470E-80B8-AF177564FBDC}"/>
              </a:ext>
            </a:extLst>
          </p:cNvPr>
          <p:cNvGraphicFramePr>
            <a:graphicFrameLocks/>
          </p:cNvGraphicFramePr>
          <p:nvPr>
            <p:extLst>
              <p:ext uri="{D42A27DB-BD31-4B8C-83A1-F6EECF244321}">
                <p14:modId xmlns:p14="http://schemas.microsoft.com/office/powerpoint/2010/main" val="2230520634"/>
              </p:ext>
            </p:extLst>
          </p:nvPr>
        </p:nvGraphicFramePr>
        <p:xfrm>
          <a:off x="798396" y="2060848"/>
          <a:ext cx="10423597" cy="4374009"/>
        </p:xfrm>
        <a:graphic>
          <a:graphicData uri="http://schemas.openxmlformats.org/drawingml/2006/table">
            <a:tbl>
              <a:tblPr firstRow="1" bandRow="1">
                <a:tableStyleId>{5C22544A-7EE6-4342-B048-85BDC9FD1C3A}</a:tableStyleId>
              </a:tblPr>
              <a:tblGrid>
                <a:gridCol w="1337164">
                  <a:extLst>
                    <a:ext uri="{9D8B030D-6E8A-4147-A177-3AD203B41FA5}">
                      <a16:colId xmlns:a16="http://schemas.microsoft.com/office/drawing/2014/main" val="2607851620"/>
                    </a:ext>
                  </a:extLst>
                </a:gridCol>
                <a:gridCol w="1833277">
                  <a:extLst>
                    <a:ext uri="{9D8B030D-6E8A-4147-A177-3AD203B41FA5}">
                      <a16:colId xmlns:a16="http://schemas.microsoft.com/office/drawing/2014/main" val="1243403413"/>
                    </a:ext>
                  </a:extLst>
                </a:gridCol>
                <a:gridCol w="1813289">
                  <a:extLst>
                    <a:ext uri="{9D8B030D-6E8A-4147-A177-3AD203B41FA5}">
                      <a16:colId xmlns:a16="http://schemas.microsoft.com/office/drawing/2014/main" val="1389503925"/>
                    </a:ext>
                  </a:extLst>
                </a:gridCol>
                <a:gridCol w="1813289">
                  <a:extLst>
                    <a:ext uri="{9D8B030D-6E8A-4147-A177-3AD203B41FA5}">
                      <a16:colId xmlns:a16="http://schemas.microsoft.com/office/drawing/2014/main" val="3631262642"/>
                    </a:ext>
                  </a:extLst>
                </a:gridCol>
                <a:gridCol w="1813289">
                  <a:extLst>
                    <a:ext uri="{9D8B030D-6E8A-4147-A177-3AD203B41FA5}">
                      <a16:colId xmlns:a16="http://schemas.microsoft.com/office/drawing/2014/main" val="2121792064"/>
                    </a:ext>
                  </a:extLst>
                </a:gridCol>
                <a:gridCol w="1813289">
                  <a:extLst>
                    <a:ext uri="{9D8B030D-6E8A-4147-A177-3AD203B41FA5}">
                      <a16:colId xmlns:a16="http://schemas.microsoft.com/office/drawing/2014/main" val="2163038458"/>
                    </a:ext>
                  </a:extLst>
                </a:gridCol>
              </a:tblGrid>
              <a:tr h="510726">
                <a:tc>
                  <a:txBody>
                    <a:bodyPr/>
                    <a:lstStyle/>
                    <a:p>
                      <a:pPr algn="ctr"/>
                      <a:endParaRPr lang="en-US" sz="1200" noProof="0" dirty="0">
                        <a:latin typeface="+mj-lt"/>
                      </a:endParaRPr>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7.0</a:t>
                      </a:r>
                    </a:p>
                  </a:txBody>
                  <a:tcPr marL="110322" marR="110322" marT="0" marB="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7.1</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7.2</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noProof="0" dirty="0">
                          <a:solidFill>
                            <a:schemeClr val="bg1"/>
                          </a:solidFill>
                          <a:latin typeface="+mj-lt"/>
                        </a:rPr>
                        <a:t>C# 7.3</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chemeClr val="bg1"/>
                          </a:solidFill>
                          <a:latin typeface="+mj-lt"/>
                        </a:rPr>
                        <a:t>C# 8.0</a:t>
                      </a:r>
                    </a:p>
                  </a:txBody>
                  <a:tcPr marL="110322" marR="1103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noProof="0" dirty="0">
                          <a:solidFill>
                            <a:schemeClr val="tx1"/>
                          </a:solidFill>
                          <a:latin typeface="+mj-lt"/>
                        </a:rPr>
                        <a:t>March, 2017</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August,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November, 2017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May, 2018</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792882">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Framework 4.6.2</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4.7.2</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Framework 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.NET Core 2.0</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2.1</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.NET Core 3.0</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j-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2.0/</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a:ln>
                            <a:noFill/>
                          </a:ln>
                          <a:solidFill>
                            <a:prstClr val="black"/>
                          </a:solidFill>
                          <a:effectLst/>
                          <a:uLnTx/>
                          <a:uFillTx/>
                          <a:latin typeface="+mn-lt"/>
                          <a:ea typeface="+mn-ea"/>
                          <a:cs typeface="+mn-cs"/>
                        </a:rPr>
                        <a:t>.NET Standard 2.1</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4126365749"/>
                  </a:ext>
                </a:extLst>
              </a:tr>
              <a:tr h="759173">
                <a:tc>
                  <a:txBody>
                    <a:bodyPr/>
                    <a:lstStyle/>
                    <a:p>
                      <a:pPr algn="l"/>
                      <a:endParaRPr lang="en-US" sz="1200" b="1" noProof="0" dirty="0">
                        <a:solidFill>
                          <a:srgbClr val="434343"/>
                        </a:solidFill>
                        <a:latin typeface="+mj-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j-lt"/>
                          <a:ea typeface="+mn-ea"/>
                          <a:cs typeface="+mn-cs"/>
                        </a:rPr>
                        <a:t>Visual Studio 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mn-cs"/>
                      </a:endParaRP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a:t>
                      </a:r>
                      <a:r>
                        <a:rPr kumimoji="0" lang="en-US" sz="1200" b="0" i="0" u="none" strike="noStrike" kern="1200" cap="none" spc="0" normalizeH="0" baseline="0" noProof="0" dirty="0">
                          <a:ln>
                            <a:noFill/>
                          </a:ln>
                          <a:solidFill>
                            <a:prstClr val="black"/>
                          </a:solidFill>
                          <a:effectLst/>
                          <a:uLnTx/>
                          <a:uFillTx/>
                          <a:latin typeface="+mj-lt"/>
                          <a:ea typeface="+mn-ea"/>
                          <a:cs typeface="+mn-cs"/>
                        </a:rPr>
                        <a:t> v15.3</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v15.5</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2017 v15.7</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Visual Studio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4195966028"/>
                  </a:ext>
                </a:extLst>
              </a:tr>
            </a:tbl>
          </a:graphicData>
        </a:graphic>
      </p:graphicFrame>
      <p:sp>
        <p:nvSpPr>
          <p:cNvPr id="9" name="Prostokąt 8">
            <a:extLst>
              <a:ext uri="{FF2B5EF4-FFF2-40B4-BE49-F238E27FC236}">
                <a16:creationId xmlns:a16="http://schemas.microsoft.com/office/drawing/2014/main" id="{4153C28A-2AC5-4869-A064-C7B0CDE609D1}"/>
              </a:ext>
            </a:extLst>
          </p:cNvPr>
          <p:cNvSpPr/>
          <p:nvPr/>
        </p:nvSpPr>
        <p:spPr>
          <a:xfrm>
            <a:off x="1199456" y="5805264"/>
            <a:ext cx="460260" cy="460260"/>
          </a:xfrm>
          <a:prstGeom prst="rect">
            <a:avLst/>
          </a:prstGeom>
          <a:solidFill>
            <a:srgbClr val="865FC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593">
            <a:extLst>
              <a:ext uri="{FF2B5EF4-FFF2-40B4-BE49-F238E27FC236}">
                <a16:creationId xmlns:a16="http://schemas.microsoft.com/office/drawing/2014/main" id="{B20D7230-5BCF-445B-B361-2564CAF7BD36}"/>
              </a:ext>
            </a:extLst>
          </p:cNvPr>
          <p:cNvGrpSpPr/>
          <p:nvPr/>
        </p:nvGrpSpPr>
        <p:grpSpPr>
          <a:xfrm>
            <a:off x="1244154" y="2780928"/>
            <a:ext cx="387350" cy="385763"/>
            <a:chOff x="8977313" y="4814890"/>
            <a:chExt cx="387350" cy="385763"/>
          </a:xfrm>
        </p:grpSpPr>
        <p:sp>
          <p:nvSpPr>
            <p:cNvPr id="14" name="Freeform 139">
              <a:extLst>
                <a:ext uri="{FF2B5EF4-FFF2-40B4-BE49-F238E27FC236}">
                  <a16:creationId xmlns:a16="http://schemas.microsoft.com/office/drawing/2014/main" id="{4FF2C4FA-9D61-4E1A-96CE-8064D5A2FF10}"/>
                </a:ext>
              </a:extLst>
            </p:cNvPr>
            <p:cNvSpPr>
              <a:spLocks/>
            </p:cNvSpPr>
            <p:nvPr/>
          </p:nvSpPr>
          <p:spPr bwMode="auto">
            <a:xfrm>
              <a:off x="9261475"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0">
              <a:extLst>
                <a:ext uri="{FF2B5EF4-FFF2-40B4-BE49-F238E27FC236}">
                  <a16:creationId xmlns:a16="http://schemas.microsoft.com/office/drawing/2014/main" id="{94FD8DA0-3466-4B96-930A-AD9D2601F8F8}"/>
                </a:ext>
              </a:extLst>
            </p:cNvPr>
            <p:cNvSpPr>
              <a:spLocks/>
            </p:cNvSpPr>
            <p:nvPr/>
          </p:nvSpPr>
          <p:spPr bwMode="auto">
            <a:xfrm>
              <a:off x="9040813" y="4814890"/>
              <a:ext cx="39687" cy="101600"/>
            </a:xfrm>
            <a:custGeom>
              <a:avLst/>
              <a:gdLst>
                <a:gd name="T0" fmla="*/ 10 w 21"/>
                <a:gd name="T1" fmla="*/ 53 h 53"/>
                <a:gd name="T2" fmla="*/ 21 w 21"/>
                <a:gd name="T3" fmla="*/ 43 h 53"/>
                <a:gd name="T4" fmla="*/ 21 w 21"/>
                <a:gd name="T5" fmla="*/ 10 h 53"/>
                <a:gd name="T6" fmla="*/ 10 w 21"/>
                <a:gd name="T7" fmla="*/ 0 h 53"/>
                <a:gd name="T8" fmla="*/ 0 w 21"/>
                <a:gd name="T9" fmla="*/ 10 h 53"/>
                <a:gd name="T10" fmla="*/ 0 w 21"/>
                <a:gd name="T11" fmla="*/ 43 h 53"/>
                <a:gd name="T12" fmla="*/ 10 w 2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1" h="53">
                  <a:moveTo>
                    <a:pt x="10" y="53"/>
                  </a:moveTo>
                  <a:cubicBezTo>
                    <a:pt x="16" y="53"/>
                    <a:pt x="21" y="49"/>
                    <a:pt x="21" y="43"/>
                  </a:cubicBezTo>
                  <a:cubicBezTo>
                    <a:pt x="21" y="10"/>
                    <a:pt x="21" y="10"/>
                    <a:pt x="21" y="10"/>
                  </a:cubicBezTo>
                  <a:cubicBezTo>
                    <a:pt x="21" y="4"/>
                    <a:pt x="16" y="0"/>
                    <a:pt x="10" y="0"/>
                  </a:cubicBezTo>
                  <a:cubicBezTo>
                    <a:pt x="5" y="0"/>
                    <a:pt x="0" y="4"/>
                    <a:pt x="0" y="10"/>
                  </a:cubicBezTo>
                  <a:cubicBezTo>
                    <a:pt x="0" y="43"/>
                    <a:pt x="0" y="43"/>
                    <a:pt x="0" y="43"/>
                  </a:cubicBezTo>
                  <a:cubicBezTo>
                    <a:pt x="0" y="49"/>
                    <a:pt x="5" y="53"/>
                    <a:pt x="10" y="53"/>
                  </a:cubicBezTo>
                  <a:close/>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41">
              <a:extLst>
                <a:ext uri="{FF2B5EF4-FFF2-40B4-BE49-F238E27FC236}">
                  <a16:creationId xmlns:a16="http://schemas.microsoft.com/office/drawing/2014/main" id="{1FF2D186-64A5-4B99-AF60-34CD3B7A08DA}"/>
                </a:ext>
              </a:extLst>
            </p:cNvPr>
            <p:cNvSpPr>
              <a:spLocks/>
            </p:cNvSpPr>
            <p:nvPr/>
          </p:nvSpPr>
          <p:spPr bwMode="auto">
            <a:xfrm>
              <a:off x="8977313" y="4851403"/>
              <a:ext cx="387350" cy="349250"/>
            </a:xfrm>
            <a:custGeom>
              <a:avLst/>
              <a:gdLst>
                <a:gd name="T0" fmla="*/ 183 w 202"/>
                <a:gd name="T1" fmla="*/ 0 h 181"/>
                <a:gd name="T2" fmla="*/ 171 w 202"/>
                <a:gd name="T3" fmla="*/ 0 h 181"/>
                <a:gd name="T4" fmla="*/ 171 w 202"/>
                <a:gd name="T5" fmla="*/ 12 h 181"/>
                <a:gd name="T6" fmla="*/ 175 w 202"/>
                <a:gd name="T7" fmla="*/ 23 h 181"/>
                <a:gd name="T8" fmla="*/ 158 w 202"/>
                <a:gd name="T9" fmla="*/ 39 h 181"/>
                <a:gd name="T10" fmla="*/ 142 w 202"/>
                <a:gd name="T11" fmla="*/ 23 h 181"/>
                <a:gd name="T12" fmla="*/ 146 w 202"/>
                <a:gd name="T13" fmla="*/ 12 h 181"/>
                <a:gd name="T14" fmla="*/ 146 w 202"/>
                <a:gd name="T15" fmla="*/ 0 h 181"/>
                <a:gd name="T16" fmla="*/ 56 w 202"/>
                <a:gd name="T17" fmla="*/ 0 h 181"/>
                <a:gd name="T18" fmla="*/ 56 w 202"/>
                <a:gd name="T19" fmla="*/ 12 h 181"/>
                <a:gd name="T20" fmla="*/ 60 w 202"/>
                <a:gd name="T21" fmla="*/ 23 h 181"/>
                <a:gd name="T22" fmla="*/ 43 w 202"/>
                <a:gd name="T23" fmla="*/ 39 h 181"/>
                <a:gd name="T24" fmla="*/ 27 w 202"/>
                <a:gd name="T25" fmla="*/ 23 h 181"/>
                <a:gd name="T26" fmla="*/ 31 w 202"/>
                <a:gd name="T27" fmla="*/ 12 h 181"/>
                <a:gd name="T28" fmla="*/ 31 w 202"/>
                <a:gd name="T29" fmla="*/ 0 h 181"/>
                <a:gd name="T30" fmla="*/ 18 w 202"/>
                <a:gd name="T31" fmla="*/ 0 h 181"/>
                <a:gd name="T32" fmla="*/ 0 w 202"/>
                <a:gd name="T33" fmla="*/ 19 h 181"/>
                <a:gd name="T34" fmla="*/ 0 w 202"/>
                <a:gd name="T35" fmla="*/ 163 h 181"/>
                <a:gd name="T36" fmla="*/ 18 w 202"/>
                <a:gd name="T37" fmla="*/ 181 h 181"/>
                <a:gd name="T38" fmla="*/ 183 w 202"/>
                <a:gd name="T39" fmla="*/ 181 h 181"/>
                <a:gd name="T40" fmla="*/ 202 w 202"/>
                <a:gd name="T41" fmla="*/ 163 h 181"/>
                <a:gd name="T42" fmla="*/ 202 w 202"/>
                <a:gd name="T43" fmla="*/ 19 h 181"/>
                <a:gd name="T44" fmla="*/ 183 w 202"/>
                <a:gd name="T4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81">
                  <a:moveTo>
                    <a:pt x="183" y="0"/>
                  </a:moveTo>
                  <a:cubicBezTo>
                    <a:pt x="171" y="0"/>
                    <a:pt x="171" y="0"/>
                    <a:pt x="171" y="0"/>
                  </a:cubicBezTo>
                  <a:cubicBezTo>
                    <a:pt x="171" y="12"/>
                    <a:pt x="171" y="12"/>
                    <a:pt x="171" y="12"/>
                  </a:cubicBezTo>
                  <a:cubicBezTo>
                    <a:pt x="173" y="15"/>
                    <a:pt x="175" y="19"/>
                    <a:pt x="175" y="23"/>
                  </a:cubicBezTo>
                  <a:cubicBezTo>
                    <a:pt x="175" y="32"/>
                    <a:pt x="167" y="39"/>
                    <a:pt x="158" y="39"/>
                  </a:cubicBezTo>
                  <a:cubicBezTo>
                    <a:pt x="149" y="39"/>
                    <a:pt x="142" y="32"/>
                    <a:pt x="142" y="23"/>
                  </a:cubicBezTo>
                  <a:cubicBezTo>
                    <a:pt x="142" y="19"/>
                    <a:pt x="143" y="15"/>
                    <a:pt x="146" y="12"/>
                  </a:cubicBezTo>
                  <a:cubicBezTo>
                    <a:pt x="146" y="0"/>
                    <a:pt x="146" y="0"/>
                    <a:pt x="146" y="0"/>
                  </a:cubicBezTo>
                  <a:cubicBezTo>
                    <a:pt x="56" y="0"/>
                    <a:pt x="56" y="0"/>
                    <a:pt x="56" y="0"/>
                  </a:cubicBezTo>
                  <a:cubicBezTo>
                    <a:pt x="56" y="12"/>
                    <a:pt x="56" y="12"/>
                    <a:pt x="56" y="12"/>
                  </a:cubicBezTo>
                  <a:cubicBezTo>
                    <a:pt x="58" y="15"/>
                    <a:pt x="60" y="19"/>
                    <a:pt x="60" y="23"/>
                  </a:cubicBezTo>
                  <a:cubicBezTo>
                    <a:pt x="60" y="32"/>
                    <a:pt x="52" y="39"/>
                    <a:pt x="43" y="39"/>
                  </a:cubicBezTo>
                  <a:cubicBezTo>
                    <a:pt x="34" y="39"/>
                    <a:pt x="27" y="32"/>
                    <a:pt x="27" y="23"/>
                  </a:cubicBezTo>
                  <a:cubicBezTo>
                    <a:pt x="27" y="19"/>
                    <a:pt x="28" y="15"/>
                    <a:pt x="31" y="12"/>
                  </a:cubicBezTo>
                  <a:cubicBezTo>
                    <a:pt x="31" y="0"/>
                    <a:pt x="31" y="0"/>
                    <a:pt x="31" y="0"/>
                  </a:cubicBezTo>
                  <a:cubicBezTo>
                    <a:pt x="18" y="0"/>
                    <a:pt x="18" y="0"/>
                    <a:pt x="18" y="0"/>
                  </a:cubicBezTo>
                  <a:cubicBezTo>
                    <a:pt x="8" y="0"/>
                    <a:pt x="0" y="9"/>
                    <a:pt x="0" y="19"/>
                  </a:cubicBezTo>
                  <a:cubicBezTo>
                    <a:pt x="0" y="163"/>
                    <a:pt x="0" y="163"/>
                    <a:pt x="0" y="163"/>
                  </a:cubicBezTo>
                  <a:cubicBezTo>
                    <a:pt x="0" y="173"/>
                    <a:pt x="8" y="181"/>
                    <a:pt x="18" y="181"/>
                  </a:cubicBezTo>
                  <a:cubicBezTo>
                    <a:pt x="183" y="181"/>
                    <a:pt x="183" y="181"/>
                    <a:pt x="183" y="181"/>
                  </a:cubicBezTo>
                  <a:cubicBezTo>
                    <a:pt x="193" y="181"/>
                    <a:pt x="202" y="173"/>
                    <a:pt x="202" y="163"/>
                  </a:cubicBezTo>
                  <a:cubicBezTo>
                    <a:pt x="202" y="19"/>
                    <a:pt x="202" y="19"/>
                    <a:pt x="202" y="19"/>
                  </a:cubicBezTo>
                  <a:cubicBezTo>
                    <a:pt x="202" y="9"/>
                    <a:pt x="193" y="0"/>
                    <a:pt x="183" y="0"/>
                  </a:cubicBezTo>
                  <a:close/>
                </a:path>
              </a:pathLst>
            </a:custGeom>
            <a:solidFill>
              <a:srgbClr val="6D64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42">
              <a:extLst>
                <a:ext uri="{FF2B5EF4-FFF2-40B4-BE49-F238E27FC236}">
                  <a16:creationId xmlns:a16="http://schemas.microsoft.com/office/drawing/2014/main" id="{E7E93F2B-2463-4D5D-8A88-ECF390B3DFCE}"/>
                </a:ext>
              </a:extLst>
            </p:cNvPr>
            <p:cNvSpPr>
              <a:spLocks/>
            </p:cNvSpPr>
            <p:nvPr/>
          </p:nvSpPr>
          <p:spPr bwMode="auto">
            <a:xfrm>
              <a:off x="8999538" y="4954590"/>
              <a:ext cx="341312" cy="223838"/>
            </a:xfrm>
            <a:custGeom>
              <a:avLst/>
              <a:gdLst>
                <a:gd name="T0" fmla="*/ 177 w 177"/>
                <a:gd name="T1" fmla="*/ 97 h 115"/>
                <a:gd name="T2" fmla="*/ 159 w 177"/>
                <a:gd name="T3" fmla="*/ 115 h 115"/>
                <a:gd name="T4" fmla="*/ 19 w 177"/>
                <a:gd name="T5" fmla="*/ 115 h 115"/>
                <a:gd name="T6" fmla="*/ 0 w 177"/>
                <a:gd name="T7" fmla="*/ 97 h 115"/>
                <a:gd name="T8" fmla="*/ 0 w 177"/>
                <a:gd name="T9" fmla="*/ 0 h 115"/>
                <a:gd name="T10" fmla="*/ 177 w 177"/>
                <a:gd name="T11" fmla="*/ 0 h 115"/>
                <a:gd name="T12" fmla="*/ 177 w 177"/>
                <a:gd name="T13" fmla="*/ 97 h 115"/>
              </a:gdLst>
              <a:ahLst/>
              <a:cxnLst>
                <a:cxn ang="0">
                  <a:pos x="T0" y="T1"/>
                </a:cxn>
                <a:cxn ang="0">
                  <a:pos x="T2" y="T3"/>
                </a:cxn>
                <a:cxn ang="0">
                  <a:pos x="T4" y="T5"/>
                </a:cxn>
                <a:cxn ang="0">
                  <a:pos x="T6" y="T7"/>
                </a:cxn>
                <a:cxn ang="0">
                  <a:pos x="T8" y="T9"/>
                </a:cxn>
                <a:cxn ang="0">
                  <a:pos x="T10" y="T11"/>
                </a:cxn>
                <a:cxn ang="0">
                  <a:pos x="T12" y="T13"/>
                </a:cxn>
              </a:cxnLst>
              <a:rect l="0" t="0" r="r" b="b"/>
              <a:pathLst>
                <a:path w="177" h="115">
                  <a:moveTo>
                    <a:pt x="177" y="97"/>
                  </a:moveTo>
                  <a:cubicBezTo>
                    <a:pt x="177" y="107"/>
                    <a:pt x="169" y="115"/>
                    <a:pt x="159" y="115"/>
                  </a:cubicBezTo>
                  <a:cubicBezTo>
                    <a:pt x="19" y="115"/>
                    <a:pt x="19" y="115"/>
                    <a:pt x="19" y="115"/>
                  </a:cubicBezTo>
                  <a:cubicBezTo>
                    <a:pt x="9" y="115"/>
                    <a:pt x="0" y="107"/>
                    <a:pt x="0" y="97"/>
                  </a:cubicBezTo>
                  <a:cubicBezTo>
                    <a:pt x="0" y="0"/>
                    <a:pt x="0" y="0"/>
                    <a:pt x="0" y="0"/>
                  </a:cubicBezTo>
                  <a:cubicBezTo>
                    <a:pt x="177" y="0"/>
                    <a:pt x="177" y="0"/>
                    <a:pt x="177" y="0"/>
                  </a:cubicBezTo>
                  <a:lnTo>
                    <a:pt x="177" y="9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43">
              <a:extLst>
                <a:ext uri="{FF2B5EF4-FFF2-40B4-BE49-F238E27FC236}">
                  <a16:creationId xmlns:a16="http://schemas.microsoft.com/office/drawing/2014/main" id="{7C349DDD-BFD6-4655-B08B-33649B00672F}"/>
                </a:ext>
              </a:extLst>
            </p:cNvPr>
            <p:cNvSpPr>
              <a:spLocks noChangeArrowheads="1"/>
            </p:cNvSpPr>
            <p:nvPr/>
          </p:nvSpPr>
          <p:spPr bwMode="auto">
            <a:xfrm>
              <a:off x="9209088" y="5106991"/>
              <a:ext cx="41275"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Rectangle 144">
              <a:extLst>
                <a:ext uri="{FF2B5EF4-FFF2-40B4-BE49-F238E27FC236}">
                  <a16:creationId xmlns:a16="http://schemas.microsoft.com/office/drawing/2014/main" id="{46F4C6E1-3C69-4588-A42E-1608925CABFD}"/>
                </a:ext>
              </a:extLst>
            </p:cNvPr>
            <p:cNvSpPr>
              <a:spLocks noChangeArrowheads="1"/>
            </p:cNvSpPr>
            <p:nvPr/>
          </p:nvSpPr>
          <p:spPr bwMode="auto">
            <a:xfrm>
              <a:off x="9209088" y="5046666"/>
              <a:ext cx="41275"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Rectangle 145">
              <a:extLst>
                <a:ext uri="{FF2B5EF4-FFF2-40B4-BE49-F238E27FC236}">
                  <a16:creationId xmlns:a16="http://schemas.microsoft.com/office/drawing/2014/main" id="{E9CFA729-9C84-4F9A-8887-ECD0D6267FFE}"/>
                </a:ext>
              </a:extLst>
            </p:cNvPr>
            <p:cNvSpPr>
              <a:spLocks noChangeArrowheads="1"/>
            </p:cNvSpPr>
            <p:nvPr/>
          </p:nvSpPr>
          <p:spPr bwMode="auto">
            <a:xfrm>
              <a:off x="9269413" y="5046666"/>
              <a:ext cx="39687"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146">
              <a:extLst>
                <a:ext uri="{FF2B5EF4-FFF2-40B4-BE49-F238E27FC236}">
                  <a16:creationId xmlns:a16="http://schemas.microsoft.com/office/drawing/2014/main" id="{435C37CE-10B4-40F7-A732-BDC36043D43A}"/>
                </a:ext>
              </a:extLst>
            </p:cNvPr>
            <p:cNvSpPr>
              <a:spLocks noChangeArrowheads="1"/>
            </p:cNvSpPr>
            <p:nvPr/>
          </p:nvSpPr>
          <p:spPr bwMode="auto">
            <a:xfrm>
              <a:off x="9209088" y="4986340"/>
              <a:ext cx="41275"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147">
              <a:extLst>
                <a:ext uri="{FF2B5EF4-FFF2-40B4-BE49-F238E27FC236}">
                  <a16:creationId xmlns:a16="http://schemas.microsoft.com/office/drawing/2014/main" id="{6919E5B1-2B43-4BB7-BFF9-651A1229892E}"/>
                </a:ext>
              </a:extLst>
            </p:cNvPr>
            <p:cNvSpPr>
              <a:spLocks noChangeArrowheads="1"/>
            </p:cNvSpPr>
            <p:nvPr/>
          </p:nvSpPr>
          <p:spPr bwMode="auto">
            <a:xfrm>
              <a:off x="9269413" y="4986340"/>
              <a:ext cx="39687"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Rectangle 148">
              <a:extLst>
                <a:ext uri="{FF2B5EF4-FFF2-40B4-BE49-F238E27FC236}">
                  <a16:creationId xmlns:a16="http://schemas.microsoft.com/office/drawing/2014/main" id="{ECAE4503-0AB1-42A1-9395-AAE84211EA3C}"/>
                </a:ext>
              </a:extLst>
            </p:cNvPr>
            <p:cNvSpPr>
              <a:spLocks noChangeArrowheads="1"/>
            </p:cNvSpPr>
            <p:nvPr/>
          </p:nvSpPr>
          <p:spPr bwMode="auto">
            <a:xfrm>
              <a:off x="9032875"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Rectangle 149">
              <a:extLst>
                <a:ext uri="{FF2B5EF4-FFF2-40B4-BE49-F238E27FC236}">
                  <a16:creationId xmlns:a16="http://schemas.microsoft.com/office/drawing/2014/main" id="{7A39F6F3-D359-4F48-A451-533DA886D219}"/>
                </a:ext>
              </a:extLst>
            </p:cNvPr>
            <p:cNvSpPr>
              <a:spLocks noChangeArrowheads="1"/>
            </p:cNvSpPr>
            <p:nvPr/>
          </p:nvSpPr>
          <p:spPr bwMode="auto">
            <a:xfrm>
              <a:off x="9032875"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150">
              <a:extLst>
                <a:ext uri="{FF2B5EF4-FFF2-40B4-BE49-F238E27FC236}">
                  <a16:creationId xmlns:a16="http://schemas.microsoft.com/office/drawing/2014/main" id="{DD8CF90A-B019-4277-AAA8-2B529CE2A2B8}"/>
                </a:ext>
              </a:extLst>
            </p:cNvPr>
            <p:cNvSpPr>
              <a:spLocks noChangeArrowheads="1"/>
            </p:cNvSpPr>
            <p:nvPr/>
          </p:nvSpPr>
          <p:spPr bwMode="auto">
            <a:xfrm>
              <a:off x="9093200"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Rectangle 151">
              <a:extLst>
                <a:ext uri="{FF2B5EF4-FFF2-40B4-BE49-F238E27FC236}">
                  <a16:creationId xmlns:a16="http://schemas.microsoft.com/office/drawing/2014/main" id="{9B1C0E9B-1358-4185-A2B6-D4D50DC78D82}"/>
                </a:ext>
              </a:extLst>
            </p:cNvPr>
            <p:cNvSpPr>
              <a:spLocks noChangeArrowheads="1"/>
            </p:cNvSpPr>
            <p:nvPr/>
          </p:nvSpPr>
          <p:spPr bwMode="auto">
            <a:xfrm>
              <a:off x="9093200"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Rectangle 152">
              <a:extLst>
                <a:ext uri="{FF2B5EF4-FFF2-40B4-BE49-F238E27FC236}">
                  <a16:creationId xmlns:a16="http://schemas.microsoft.com/office/drawing/2014/main" id="{E3D7EE1E-CCD8-431C-96EA-464BF77D9EEA}"/>
                </a:ext>
              </a:extLst>
            </p:cNvPr>
            <p:cNvSpPr>
              <a:spLocks noChangeArrowheads="1"/>
            </p:cNvSpPr>
            <p:nvPr/>
          </p:nvSpPr>
          <p:spPr bwMode="auto">
            <a:xfrm>
              <a:off x="9151938" y="5046666"/>
              <a:ext cx="38100" cy="39688"/>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Rectangle 153">
              <a:extLst>
                <a:ext uri="{FF2B5EF4-FFF2-40B4-BE49-F238E27FC236}">
                  <a16:creationId xmlns:a16="http://schemas.microsoft.com/office/drawing/2014/main" id="{16AE36D2-954F-4EE1-B382-A4396CA55324}"/>
                </a:ext>
              </a:extLst>
            </p:cNvPr>
            <p:cNvSpPr>
              <a:spLocks noChangeArrowheads="1"/>
            </p:cNvSpPr>
            <p:nvPr/>
          </p:nvSpPr>
          <p:spPr bwMode="auto">
            <a:xfrm>
              <a:off x="9151938" y="5106991"/>
              <a:ext cx="38100" cy="38100"/>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Rectangle 154">
              <a:extLst>
                <a:ext uri="{FF2B5EF4-FFF2-40B4-BE49-F238E27FC236}">
                  <a16:creationId xmlns:a16="http://schemas.microsoft.com/office/drawing/2014/main" id="{ADBEDC20-7B31-4A65-9C76-747CEAFD6D5A}"/>
                </a:ext>
              </a:extLst>
            </p:cNvPr>
            <p:cNvSpPr>
              <a:spLocks noChangeArrowheads="1"/>
            </p:cNvSpPr>
            <p:nvPr/>
          </p:nvSpPr>
          <p:spPr bwMode="auto">
            <a:xfrm>
              <a:off x="9151938" y="4986340"/>
              <a:ext cx="38100" cy="41275"/>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55">
              <a:extLst>
                <a:ext uri="{FF2B5EF4-FFF2-40B4-BE49-F238E27FC236}">
                  <a16:creationId xmlns:a16="http://schemas.microsoft.com/office/drawing/2014/main" id="{FE55A75E-5B45-497E-8DCE-177F3EC1301D}"/>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 name="T6" fmla="*/ 0 w 37"/>
                <a:gd name="T7" fmla="*/ 0 h 51"/>
              </a:gdLst>
              <a:ahLst/>
              <a:cxnLst>
                <a:cxn ang="0">
                  <a:pos x="T0" y="T1"/>
                </a:cxn>
                <a:cxn ang="0">
                  <a:pos x="T2" y="T3"/>
                </a:cxn>
                <a:cxn ang="0">
                  <a:pos x="T4" y="T5"/>
                </a:cxn>
                <a:cxn ang="0">
                  <a:pos x="T6" y="T7"/>
                </a:cxn>
              </a:cxnLst>
              <a:rect l="0" t="0" r="r" b="b"/>
              <a:pathLst>
                <a:path w="37" h="51">
                  <a:moveTo>
                    <a:pt x="0" y="0"/>
                  </a:moveTo>
                  <a:lnTo>
                    <a:pt x="37" y="0"/>
                  </a:lnTo>
                  <a:lnTo>
                    <a:pt x="37" y="51"/>
                  </a:lnTo>
                  <a:lnTo>
                    <a:pt x="0" y="0"/>
                  </a:lnTo>
                  <a:close/>
                </a:path>
              </a:pathLst>
            </a:custGeom>
            <a:solidFill>
              <a:srgbClr val="EF39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56">
              <a:extLst>
                <a:ext uri="{FF2B5EF4-FFF2-40B4-BE49-F238E27FC236}">
                  <a16:creationId xmlns:a16="http://schemas.microsoft.com/office/drawing/2014/main" id="{9D14BD9E-3150-4B3F-B2D5-471C925C7C7E}"/>
                </a:ext>
              </a:extLst>
            </p:cNvPr>
            <p:cNvSpPr>
              <a:spLocks/>
            </p:cNvSpPr>
            <p:nvPr/>
          </p:nvSpPr>
          <p:spPr bwMode="auto">
            <a:xfrm>
              <a:off x="9305925" y="4851403"/>
              <a:ext cx="58737" cy="80963"/>
            </a:xfrm>
            <a:custGeom>
              <a:avLst/>
              <a:gdLst>
                <a:gd name="T0" fmla="*/ 0 w 37"/>
                <a:gd name="T1" fmla="*/ 0 h 51"/>
                <a:gd name="T2" fmla="*/ 37 w 37"/>
                <a:gd name="T3" fmla="*/ 0 h 51"/>
                <a:gd name="T4" fmla="*/ 37 w 37"/>
                <a:gd name="T5" fmla="*/ 51 h 51"/>
              </a:gdLst>
              <a:ahLst/>
              <a:cxnLst>
                <a:cxn ang="0">
                  <a:pos x="T0" y="T1"/>
                </a:cxn>
                <a:cxn ang="0">
                  <a:pos x="T2" y="T3"/>
                </a:cxn>
                <a:cxn ang="0">
                  <a:pos x="T4" y="T5"/>
                </a:cxn>
              </a:cxnLst>
              <a:rect l="0" t="0" r="r" b="b"/>
              <a:pathLst>
                <a:path w="37" h="51">
                  <a:moveTo>
                    <a:pt x="0" y="0"/>
                  </a:moveTo>
                  <a:lnTo>
                    <a:pt x="37" y="0"/>
                  </a:lnTo>
                  <a:lnTo>
                    <a:pt x="37" y="5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Grafika 2">
            <a:extLst>
              <a:ext uri="{FF2B5EF4-FFF2-40B4-BE49-F238E27FC236}">
                <a16:creationId xmlns:a16="http://schemas.microsoft.com/office/drawing/2014/main" id="{9B4B8F6F-9E19-4368-8AD5-276C548F28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558" y="3621217"/>
            <a:ext cx="645962" cy="378835"/>
          </a:xfrm>
          <a:prstGeom prst="rect">
            <a:avLst/>
          </a:prstGeom>
        </p:spPr>
      </p:pic>
      <p:pic>
        <p:nvPicPr>
          <p:cNvPr id="32" name="Grafika 31">
            <a:extLst>
              <a:ext uri="{FF2B5EF4-FFF2-40B4-BE49-F238E27FC236}">
                <a16:creationId xmlns:a16="http://schemas.microsoft.com/office/drawing/2014/main" id="{4B744191-44D0-4531-9BA8-0B31B3F4EF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9558" y="4376358"/>
            <a:ext cx="645962" cy="403080"/>
          </a:xfrm>
          <a:prstGeom prst="rect">
            <a:avLst/>
          </a:prstGeom>
        </p:spPr>
      </p:pic>
      <p:pic>
        <p:nvPicPr>
          <p:cNvPr id="34" name="Grafika 33">
            <a:extLst>
              <a:ext uri="{FF2B5EF4-FFF2-40B4-BE49-F238E27FC236}">
                <a16:creationId xmlns:a16="http://schemas.microsoft.com/office/drawing/2014/main" id="{063E1A5F-1B73-485B-BE4B-11A2EEA945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4961" y="5866291"/>
            <a:ext cx="331441" cy="338205"/>
          </a:xfrm>
          <a:prstGeom prst="rect">
            <a:avLst/>
          </a:prstGeom>
        </p:spPr>
      </p:pic>
      <p:pic>
        <p:nvPicPr>
          <p:cNvPr id="4" name="Obraz 3">
            <a:extLst>
              <a:ext uri="{FF2B5EF4-FFF2-40B4-BE49-F238E27FC236}">
                <a16:creationId xmlns:a16="http://schemas.microsoft.com/office/drawing/2014/main" id="{E3FBD40A-DA55-4B63-B8B1-E3E6313C2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5933" y="5136271"/>
            <a:ext cx="649587" cy="38096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119860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Enhanced generic constraints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492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endParaRPr lang="en-GB" dirty="0"/>
          </a:p>
        </p:txBody>
      </p:sp>
    </p:spTree>
    <p:extLst>
      <p:ext uri="{BB962C8B-B14F-4D97-AF65-F5344CB8AC3E}">
        <p14:creationId xmlns:p14="http://schemas.microsoft.com/office/powerpoint/2010/main" val="245962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fade">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Equality comparator tuple support</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67">
            <a:extLst>
              <a:ext uri="{FF2B5EF4-FFF2-40B4-BE49-F238E27FC236}">
                <a16:creationId xmlns:a16="http://schemas.microsoft.com/office/drawing/2014/main" id="{0318F212-5743-4888-B2AF-51A17E9CE6F5}"/>
              </a:ext>
            </a:extLst>
          </p:cNvPr>
          <p:cNvGrpSpPr/>
          <p:nvPr/>
        </p:nvGrpSpPr>
        <p:grpSpPr>
          <a:xfrm>
            <a:off x="632704" y="2033609"/>
            <a:ext cx="1669928" cy="1108758"/>
            <a:chOff x="1665288" y="3821113"/>
            <a:chExt cx="585788" cy="388937"/>
          </a:xfrm>
        </p:grpSpPr>
        <p:sp>
          <p:nvSpPr>
            <p:cNvPr id="9" name="Freeform 90">
              <a:extLst>
                <a:ext uri="{FF2B5EF4-FFF2-40B4-BE49-F238E27FC236}">
                  <a16:creationId xmlns:a16="http://schemas.microsoft.com/office/drawing/2014/main" id="{A5A67D4A-1EF6-44DB-9543-8E31BB21CA79}"/>
                </a:ext>
              </a:extLst>
            </p:cNvPr>
            <p:cNvSpPr>
              <a:spLocks/>
            </p:cNvSpPr>
            <p:nvPr/>
          </p:nvSpPr>
          <p:spPr bwMode="auto">
            <a:xfrm>
              <a:off x="1712913" y="3821113"/>
              <a:ext cx="125412" cy="134938"/>
            </a:xfrm>
            <a:custGeom>
              <a:avLst/>
              <a:gdLst>
                <a:gd name="T0" fmla="*/ 26 w 65"/>
                <a:gd name="T1" fmla="*/ 67 h 70"/>
                <a:gd name="T2" fmla="*/ 3 w 65"/>
                <a:gd name="T3" fmla="*/ 29 h 70"/>
                <a:gd name="T4" fmla="*/ 37 w 65"/>
                <a:gd name="T5" fmla="*/ 3 h 70"/>
                <a:gd name="T6" fmla="*/ 62 w 65"/>
                <a:gd name="T7" fmla="*/ 41 h 70"/>
                <a:gd name="T8" fmla="*/ 26 w 65"/>
                <a:gd name="T9" fmla="*/ 67 h 70"/>
              </a:gdLst>
              <a:ahLst/>
              <a:cxnLst>
                <a:cxn ang="0">
                  <a:pos x="T0" y="T1"/>
                </a:cxn>
                <a:cxn ang="0">
                  <a:pos x="T2" y="T3"/>
                </a:cxn>
                <a:cxn ang="0">
                  <a:pos x="T4" y="T5"/>
                </a:cxn>
                <a:cxn ang="0">
                  <a:pos x="T6" y="T7"/>
                </a:cxn>
                <a:cxn ang="0">
                  <a:pos x="T8" y="T9"/>
                </a:cxn>
              </a:cxnLst>
              <a:rect l="0" t="0" r="r" b="b"/>
              <a:pathLst>
                <a:path w="65" h="70">
                  <a:moveTo>
                    <a:pt x="26" y="67"/>
                  </a:moveTo>
                  <a:cubicBezTo>
                    <a:pt x="9" y="63"/>
                    <a:pt x="0" y="47"/>
                    <a:pt x="3" y="29"/>
                  </a:cubicBezTo>
                  <a:cubicBezTo>
                    <a:pt x="5" y="11"/>
                    <a:pt x="20" y="0"/>
                    <a:pt x="37" y="3"/>
                  </a:cubicBezTo>
                  <a:cubicBezTo>
                    <a:pt x="54" y="6"/>
                    <a:pt x="65" y="23"/>
                    <a:pt x="62" y="41"/>
                  </a:cubicBezTo>
                  <a:cubicBezTo>
                    <a:pt x="60" y="59"/>
                    <a:pt x="43" y="70"/>
                    <a:pt x="26" y="67"/>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91">
              <a:extLst>
                <a:ext uri="{FF2B5EF4-FFF2-40B4-BE49-F238E27FC236}">
                  <a16:creationId xmlns:a16="http://schemas.microsoft.com/office/drawing/2014/main" id="{EEFE07E6-3BF1-4E6B-AB1F-F6A47C6F7546}"/>
                </a:ext>
              </a:extLst>
            </p:cNvPr>
            <p:cNvSpPr>
              <a:spLocks/>
            </p:cNvSpPr>
            <p:nvPr/>
          </p:nvSpPr>
          <p:spPr bwMode="auto">
            <a:xfrm>
              <a:off x="1665288" y="3956050"/>
              <a:ext cx="222250" cy="147638"/>
            </a:xfrm>
            <a:custGeom>
              <a:avLst/>
              <a:gdLst>
                <a:gd name="T0" fmla="*/ 18 w 116"/>
                <a:gd name="T1" fmla="*/ 69 h 76"/>
                <a:gd name="T2" fmla="*/ 3 w 116"/>
                <a:gd name="T3" fmla="*/ 44 h 76"/>
                <a:gd name="T4" fmla="*/ 72 w 116"/>
                <a:gd name="T5" fmla="*/ 8 h 76"/>
                <a:gd name="T6" fmla="*/ 114 w 116"/>
                <a:gd name="T7" fmla="*/ 51 h 76"/>
                <a:gd name="T8" fmla="*/ 115 w 116"/>
                <a:gd name="T9" fmla="*/ 65 h 76"/>
                <a:gd name="T10" fmla="*/ 18 w 116"/>
                <a:gd name="T11" fmla="*/ 69 h 76"/>
              </a:gdLst>
              <a:ahLst/>
              <a:cxnLst>
                <a:cxn ang="0">
                  <a:pos x="T0" y="T1"/>
                </a:cxn>
                <a:cxn ang="0">
                  <a:pos x="T2" y="T3"/>
                </a:cxn>
                <a:cxn ang="0">
                  <a:pos x="T4" y="T5"/>
                </a:cxn>
                <a:cxn ang="0">
                  <a:pos x="T6" y="T7"/>
                </a:cxn>
                <a:cxn ang="0">
                  <a:pos x="T8" y="T9"/>
                </a:cxn>
                <a:cxn ang="0">
                  <a:pos x="T10" y="T11"/>
                </a:cxn>
              </a:cxnLst>
              <a:rect l="0" t="0" r="r" b="b"/>
              <a:pathLst>
                <a:path w="116" h="76">
                  <a:moveTo>
                    <a:pt x="18" y="69"/>
                  </a:moveTo>
                  <a:cubicBezTo>
                    <a:pt x="7" y="67"/>
                    <a:pt x="0" y="55"/>
                    <a:pt x="3" y="44"/>
                  </a:cubicBezTo>
                  <a:cubicBezTo>
                    <a:pt x="9" y="22"/>
                    <a:pt x="32" y="0"/>
                    <a:pt x="72" y="8"/>
                  </a:cubicBezTo>
                  <a:cubicBezTo>
                    <a:pt x="93" y="13"/>
                    <a:pt x="109" y="30"/>
                    <a:pt x="114" y="51"/>
                  </a:cubicBezTo>
                  <a:cubicBezTo>
                    <a:pt x="115" y="55"/>
                    <a:pt x="116" y="60"/>
                    <a:pt x="115" y="65"/>
                  </a:cubicBezTo>
                  <a:cubicBezTo>
                    <a:pt x="89" y="63"/>
                    <a:pt x="63" y="76"/>
                    <a:pt x="18" y="69"/>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92">
              <a:extLst>
                <a:ext uri="{FF2B5EF4-FFF2-40B4-BE49-F238E27FC236}">
                  <a16:creationId xmlns:a16="http://schemas.microsoft.com/office/drawing/2014/main" id="{5DEFABDC-3516-4C65-BA92-5CB386251CB2}"/>
                </a:ext>
              </a:extLst>
            </p:cNvPr>
            <p:cNvSpPr>
              <a:spLocks/>
            </p:cNvSpPr>
            <p:nvPr/>
          </p:nvSpPr>
          <p:spPr bwMode="auto">
            <a:xfrm>
              <a:off x="2090738" y="3860800"/>
              <a:ext cx="115887" cy="127000"/>
            </a:xfrm>
            <a:custGeom>
              <a:avLst/>
              <a:gdLst>
                <a:gd name="T0" fmla="*/ 24 w 60"/>
                <a:gd name="T1" fmla="*/ 62 h 65"/>
                <a:gd name="T2" fmla="*/ 2 w 60"/>
                <a:gd name="T3" fmla="*/ 27 h 65"/>
                <a:gd name="T4" fmla="*/ 34 w 60"/>
                <a:gd name="T5" fmla="*/ 3 h 65"/>
                <a:gd name="T6" fmla="*/ 57 w 60"/>
                <a:gd name="T7" fmla="*/ 38 h 65"/>
                <a:gd name="T8" fmla="*/ 24 w 60"/>
                <a:gd name="T9" fmla="*/ 62 h 65"/>
              </a:gdLst>
              <a:ahLst/>
              <a:cxnLst>
                <a:cxn ang="0">
                  <a:pos x="T0" y="T1"/>
                </a:cxn>
                <a:cxn ang="0">
                  <a:pos x="T2" y="T3"/>
                </a:cxn>
                <a:cxn ang="0">
                  <a:pos x="T4" y="T5"/>
                </a:cxn>
                <a:cxn ang="0">
                  <a:pos x="T6" y="T7"/>
                </a:cxn>
                <a:cxn ang="0">
                  <a:pos x="T8" y="T9"/>
                </a:cxn>
              </a:cxnLst>
              <a:rect l="0" t="0" r="r" b="b"/>
              <a:pathLst>
                <a:path w="60" h="65">
                  <a:moveTo>
                    <a:pt x="24" y="62"/>
                  </a:moveTo>
                  <a:cubicBezTo>
                    <a:pt x="8" y="59"/>
                    <a:pt x="0" y="44"/>
                    <a:pt x="2" y="27"/>
                  </a:cubicBezTo>
                  <a:cubicBezTo>
                    <a:pt x="5" y="11"/>
                    <a:pt x="18" y="0"/>
                    <a:pt x="34" y="3"/>
                  </a:cubicBezTo>
                  <a:cubicBezTo>
                    <a:pt x="49" y="7"/>
                    <a:pt x="60" y="22"/>
                    <a:pt x="57" y="38"/>
                  </a:cubicBezTo>
                  <a:cubicBezTo>
                    <a:pt x="55" y="55"/>
                    <a:pt x="40" y="65"/>
                    <a:pt x="24" y="62"/>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3">
              <a:extLst>
                <a:ext uri="{FF2B5EF4-FFF2-40B4-BE49-F238E27FC236}">
                  <a16:creationId xmlns:a16="http://schemas.microsoft.com/office/drawing/2014/main" id="{AED8DA1B-1FB9-4A7C-8515-23E309500434}"/>
                </a:ext>
              </a:extLst>
            </p:cNvPr>
            <p:cNvSpPr>
              <a:spLocks/>
            </p:cNvSpPr>
            <p:nvPr/>
          </p:nvSpPr>
          <p:spPr bwMode="auto">
            <a:xfrm>
              <a:off x="2044701" y="3990975"/>
              <a:ext cx="206375" cy="138113"/>
            </a:xfrm>
            <a:custGeom>
              <a:avLst/>
              <a:gdLst>
                <a:gd name="T0" fmla="*/ 18 w 107"/>
                <a:gd name="T1" fmla="*/ 64 h 71"/>
                <a:gd name="T2" fmla="*/ 3 w 107"/>
                <a:gd name="T3" fmla="*/ 42 h 71"/>
                <a:gd name="T4" fmla="*/ 67 w 107"/>
                <a:gd name="T5" fmla="*/ 8 h 71"/>
                <a:gd name="T6" fmla="*/ 106 w 107"/>
                <a:gd name="T7" fmla="*/ 47 h 71"/>
                <a:gd name="T8" fmla="*/ 107 w 107"/>
                <a:gd name="T9" fmla="*/ 60 h 71"/>
                <a:gd name="T10" fmla="*/ 18 w 107"/>
                <a:gd name="T11" fmla="*/ 64 h 71"/>
              </a:gdLst>
              <a:ahLst/>
              <a:cxnLst>
                <a:cxn ang="0">
                  <a:pos x="T0" y="T1"/>
                </a:cxn>
                <a:cxn ang="0">
                  <a:pos x="T2" y="T3"/>
                </a:cxn>
                <a:cxn ang="0">
                  <a:pos x="T4" y="T5"/>
                </a:cxn>
                <a:cxn ang="0">
                  <a:pos x="T6" y="T7"/>
                </a:cxn>
                <a:cxn ang="0">
                  <a:pos x="T8" y="T9"/>
                </a:cxn>
                <a:cxn ang="0">
                  <a:pos x="T10" y="T11"/>
                </a:cxn>
              </a:cxnLst>
              <a:rect l="0" t="0" r="r" b="b"/>
              <a:pathLst>
                <a:path w="107" h="71">
                  <a:moveTo>
                    <a:pt x="18" y="64"/>
                  </a:moveTo>
                  <a:cubicBezTo>
                    <a:pt x="7" y="62"/>
                    <a:pt x="0" y="52"/>
                    <a:pt x="3" y="42"/>
                  </a:cubicBezTo>
                  <a:cubicBezTo>
                    <a:pt x="9" y="21"/>
                    <a:pt x="30" y="0"/>
                    <a:pt x="67" y="8"/>
                  </a:cubicBezTo>
                  <a:cubicBezTo>
                    <a:pt x="86" y="13"/>
                    <a:pt x="102" y="28"/>
                    <a:pt x="106" y="47"/>
                  </a:cubicBezTo>
                  <a:cubicBezTo>
                    <a:pt x="107" y="52"/>
                    <a:pt x="107" y="56"/>
                    <a:pt x="107" y="60"/>
                  </a:cubicBezTo>
                  <a:cubicBezTo>
                    <a:pt x="82" y="59"/>
                    <a:pt x="59" y="71"/>
                    <a:pt x="18" y="64"/>
                  </a:cubicBezTo>
                </a:path>
              </a:pathLst>
            </a:custGeom>
            <a:solidFill>
              <a:srgbClr val="88D5E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94">
              <a:extLst>
                <a:ext uri="{FF2B5EF4-FFF2-40B4-BE49-F238E27FC236}">
                  <a16:creationId xmlns:a16="http://schemas.microsoft.com/office/drawing/2014/main" id="{EFD5BC5C-8E87-441B-8D99-2C18D43F151C}"/>
                </a:ext>
              </a:extLst>
            </p:cNvPr>
            <p:cNvSpPr>
              <a:spLocks/>
            </p:cNvSpPr>
            <p:nvPr/>
          </p:nvSpPr>
          <p:spPr bwMode="auto">
            <a:xfrm>
              <a:off x="1885951" y="3821113"/>
              <a:ext cx="163512" cy="177800"/>
            </a:xfrm>
            <a:custGeom>
              <a:avLst/>
              <a:gdLst>
                <a:gd name="T0" fmla="*/ 45 w 85"/>
                <a:gd name="T1" fmla="*/ 90 h 92"/>
                <a:gd name="T2" fmla="*/ 85 w 85"/>
                <a:gd name="T3" fmla="*/ 43 h 92"/>
                <a:gd name="T4" fmla="*/ 43 w 85"/>
                <a:gd name="T5" fmla="*/ 2 h 92"/>
                <a:gd name="T6" fmla="*/ 1 w 85"/>
                <a:gd name="T7" fmla="*/ 49 h 92"/>
                <a:gd name="T8" fmla="*/ 45 w 85"/>
                <a:gd name="T9" fmla="*/ 90 h 92"/>
              </a:gdLst>
              <a:ahLst/>
              <a:cxnLst>
                <a:cxn ang="0">
                  <a:pos x="T0" y="T1"/>
                </a:cxn>
                <a:cxn ang="0">
                  <a:pos x="T2" y="T3"/>
                </a:cxn>
                <a:cxn ang="0">
                  <a:pos x="T4" y="T5"/>
                </a:cxn>
                <a:cxn ang="0">
                  <a:pos x="T6" y="T7"/>
                </a:cxn>
                <a:cxn ang="0">
                  <a:pos x="T8" y="T9"/>
                </a:cxn>
              </a:cxnLst>
              <a:rect l="0" t="0" r="r" b="b"/>
              <a:pathLst>
                <a:path w="85" h="92">
                  <a:moveTo>
                    <a:pt x="45" y="90"/>
                  </a:moveTo>
                  <a:cubicBezTo>
                    <a:pt x="69" y="89"/>
                    <a:pt x="85" y="68"/>
                    <a:pt x="85" y="43"/>
                  </a:cubicBezTo>
                  <a:cubicBezTo>
                    <a:pt x="84" y="19"/>
                    <a:pt x="67" y="0"/>
                    <a:pt x="43" y="2"/>
                  </a:cubicBezTo>
                  <a:cubicBezTo>
                    <a:pt x="19" y="3"/>
                    <a:pt x="0" y="24"/>
                    <a:pt x="1" y="49"/>
                  </a:cubicBezTo>
                  <a:cubicBezTo>
                    <a:pt x="2" y="73"/>
                    <a:pt x="21" y="92"/>
                    <a:pt x="45" y="9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5">
              <a:extLst>
                <a:ext uri="{FF2B5EF4-FFF2-40B4-BE49-F238E27FC236}">
                  <a16:creationId xmlns:a16="http://schemas.microsoft.com/office/drawing/2014/main" id="{8D4493BF-17E2-4E73-971E-5DC48DD2D57C}"/>
                </a:ext>
              </a:extLst>
            </p:cNvPr>
            <p:cNvSpPr>
              <a:spLocks/>
            </p:cNvSpPr>
            <p:nvPr/>
          </p:nvSpPr>
          <p:spPr bwMode="auto">
            <a:xfrm>
              <a:off x="1814513" y="4006850"/>
              <a:ext cx="306387" cy="203200"/>
            </a:xfrm>
            <a:custGeom>
              <a:avLst/>
              <a:gdLst>
                <a:gd name="T0" fmla="*/ 0 w 159"/>
                <a:gd name="T1" fmla="*/ 90 h 105"/>
                <a:gd name="T2" fmla="*/ 2 w 159"/>
                <a:gd name="T3" fmla="*/ 71 h 105"/>
                <a:gd name="T4" fmla="*/ 59 w 159"/>
                <a:gd name="T5" fmla="*/ 12 h 105"/>
                <a:gd name="T6" fmla="*/ 153 w 159"/>
                <a:gd name="T7" fmla="*/ 57 h 105"/>
                <a:gd name="T8" fmla="*/ 131 w 159"/>
                <a:gd name="T9" fmla="*/ 95 h 105"/>
                <a:gd name="T10" fmla="*/ 0 w 159"/>
                <a:gd name="T11" fmla="*/ 90 h 105"/>
              </a:gdLst>
              <a:ahLst/>
              <a:cxnLst>
                <a:cxn ang="0">
                  <a:pos x="T0" y="T1"/>
                </a:cxn>
                <a:cxn ang="0">
                  <a:pos x="T2" y="T3"/>
                </a:cxn>
                <a:cxn ang="0">
                  <a:pos x="T4" y="T5"/>
                </a:cxn>
                <a:cxn ang="0">
                  <a:pos x="T6" y="T7"/>
                </a:cxn>
                <a:cxn ang="0">
                  <a:pos x="T8" y="T9"/>
                </a:cxn>
                <a:cxn ang="0">
                  <a:pos x="T10" y="T11"/>
                </a:cxn>
              </a:cxnLst>
              <a:rect l="0" t="0" r="r" b="b"/>
              <a:pathLst>
                <a:path w="159" h="105">
                  <a:moveTo>
                    <a:pt x="0" y="90"/>
                  </a:moveTo>
                  <a:cubicBezTo>
                    <a:pt x="0" y="84"/>
                    <a:pt x="0" y="77"/>
                    <a:pt x="2" y="71"/>
                  </a:cubicBezTo>
                  <a:cubicBezTo>
                    <a:pt x="8" y="42"/>
                    <a:pt x="31" y="19"/>
                    <a:pt x="59" y="12"/>
                  </a:cubicBezTo>
                  <a:cubicBezTo>
                    <a:pt x="112" y="0"/>
                    <a:pt x="143" y="27"/>
                    <a:pt x="153" y="57"/>
                  </a:cubicBezTo>
                  <a:cubicBezTo>
                    <a:pt x="159" y="74"/>
                    <a:pt x="148" y="92"/>
                    <a:pt x="131" y="95"/>
                  </a:cubicBezTo>
                  <a:cubicBezTo>
                    <a:pt x="71" y="105"/>
                    <a:pt x="36" y="88"/>
                    <a:pt x="0" y="9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70613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4138229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Equality comparator tuple support</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82124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endParaRPr lang="en-GB" dirty="0"/>
          </a:p>
        </p:txBody>
      </p:sp>
    </p:spTree>
    <p:extLst>
      <p:ext uri="{BB962C8B-B14F-4D97-AF65-F5344CB8AC3E}">
        <p14:creationId xmlns:p14="http://schemas.microsoft.com/office/powerpoint/2010/main" val="171271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Effect transition="in" filter="fade">
                                      <p:cBhvr>
                                        <p:cTn id="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Field attributes for auto-implemented properties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600">
            <a:extLst>
              <a:ext uri="{FF2B5EF4-FFF2-40B4-BE49-F238E27FC236}">
                <a16:creationId xmlns:a16="http://schemas.microsoft.com/office/drawing/2014/main" id="{B5B7B60C-A369-4448-A5E5-DCDF91E1DD5F}"/>
              </a:ext>
            </a:extLst>
          </p:cNvPr>
          <p:cNvGrpSpPr>
            <a:grpSpLocks noChangeAspect="1"/>
          </p:cNvGrpSpPr>
          <p:nvPr/>
        </p:nvGrpSpPr>
        <p:grpSpPr>
          <a:xfrm>
            <a:off x="829457" y="1872776"/>
            <a:ext cx="1406958" cy="1292643"/>
            <a:chOff x="6588124" y="5894388"/>
            <a:chExt cx="508000" cy="466725"/>
          </a:xfrm>
        </p:grpSpPr>
        <p:sp>
          <p:nvSpPr>
            <p:cNvPr id="9" name="Freeform 210">
              <a:extLst>
                <a:ext uri="{FF2B5EF4-FFF2-40B4-BE49-F238E27FC236}">
                  <a16:creationId xmlns:a16="http://schemas.microsoft.com/office/drawing/2014/main" id="{855090EA-C97E-4A94-A628-C0EC0D0724CF}"/>
                </a:ext>
              </a:extLst>
            </p:cNvPr>
            <p:cNvSpPr>
              <a:spLocks/>
            </p:cNvSpPr>
            <p:nvPr/>
          </p:nvSpPr>
          <p:spPr bwMode="auto">
            <a:xfrm>
              <a:off x="6588124" y="5930900"/>
              <a:ext cx="409575" cy="430213"/>
            </a:xfrm>
            <a:custGeom>
              <a:avLst/>
              <a:gdLst>
                <a:gd name="T0" fmla="*/ 89 w 213"/>
                <a:gd name="T1" fmla="*/ 222 h 222"/>
                <a:gd name="T2" fmla="*/ 46 w 213"/>
                <a:gd name="T3" fmla="*/ 184 h 222"/>
                <a:gd name="T4" fmla="*/ 21 w 213"/>
                <a:gd name="T5" fmla="*/ 124 h 222"/>
                <a:gd name="T6" fmla="*/ 104 w 213"/>
                <a:gd name="T7" fmla="*/ 27 h 222"/>
                <a:gd name="T8" fmla="*/ 186 w 213"/>
                <a:gd name="T9" fmla="*/ 21 h 222"/>
                <a:gd name="T10" fmla="*/ 186 w 213"/>
                <a:gd name="T11" fmla="*/ 21 h 222"/>
                <a:gd name="T12" fmla="*/ 192 w 213"/>
                <a:gd name="T13" fmla="*/ 103 h 222"/>
                <a:gd name="T14" fmla="*/ 91 w 213"/>
                <a:gd name="T15" fmla="*/ 220 h 222"/>
                <a:gd name="T16" fmla="*/ 89 w 213"/>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22">
                  <a:moveTo>
                    <a:pt x="89" y="222"/>
                  </a:moveTo>
                  <a:cubicBezTo>
                    <a:pt x="46" y="184"/>
                    <a:pt x="46" y="184"/>
                    <a:pt x="46" y="184"/>
                  </a:cubicBezTo>
                  <a:cubicBezTo>
                    <a:pt x="21" y="163"/>
                    <a:pt x="0" y="148"/>
                    <a:pt x="21" y="124"/>
                  </a:cubicBezTo>
                  <a:cubicBezTo>
                    <a:pt x="104" y="27"/>
                    <a:pt x="104" y="27"/>
                    <a:pt x="104" y="27"/>
                  </a:cubicBezTo>
                  <a:cubicBezTo>
                    <a:pt x="125" y="3"/>
                    <a:pt x="161" y="0"/>
                    <a:pt x="186" y="21"/>
                  </a:cubicBezTo>
                  <a:cubicBezTo>
                    <a:pt x="186" y="21"/>
                    <a:pt x="186" y="21"/>
                    <a:pt x="186" y="21"/>
                  </a:cubicBezTo>
                  <a:cubicBezTo>
                    <a:pt x="210" y="42"/>
                    <a:pt x="213" y="78"/>
                    <a:pt x="192" y="103"/>
                  </a:cubicBezTo>
                  <a:cubicBezTo>
                    <a:pt x="91" y="220"/>
                    <a:pt x="91" y="220"/>
                    <a:pt x="91" y="220"/>
                  </a:cubicBezTo>
                  <a:lnTo>
                    <a:pt x="89" y="222"/>
                  </a:ln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211">
              <a:extLst>
                <a:ext uri="{FF2B5EF4-FFF2-40B4-BE49-F238E27FC236}">
                  <a16:creationId xmlns:a16="http://schemas.microsoft.com/office/drawing/2014/main" id="{D94A920D-F6DA-4EC2-9EAC-53E32F97E364}"/>
                </a:ext>
              </a:extLst>
            </p:cNvPr>
            <p:cNvSpPr>
              <a:spLocks/>
            </p:cNvSpPr>
            <p:nvPr/>
          </p:nvSpPr>
          <p:spPr bwMode="auto">
            <a:xfrm>
              <a:off x="6843712" y="5992813"/>
              <a:ext cx="90487" cy="90488"/>
            </a:xfrm>
            <a:custGeom>
              <a:avLst/>
              <a:gdLst>
                <a:gd name="T0" fmla="*/ 39 w 47"/>
                <a:gd name="T1" fmla="*/ 38 h 47"/>
                <a:gd name="T2" fmla="*/ 9 w 47"/>
                <a:gd name="T3" fmla="*/ 40 h 47"/>
                <a:gd name="T4" fmla="*/ 7 w 47"/>
                <a:gd name="T5" fmla="*/ 10 h 47"/>
                <a:gd name="T6" fmla="*/ 37 w 47"/>
                <a:gd name="T7" fmla="*/ 8 h 47"/>
                <a:gd name="T8" fmla="*/ 39 w 47"/>
                <a:gd name="T9" fmla="*/ 38 h 47"/>
              </a:gdLst>
              <a:ahLst/>
              <a:cxnLst>
                <a:cxn ang="0">
                  <a:pos x="T0" y="T1"/>
                </a:cxn>
                <a:cxn ang="0">
                  <a:pos x="T2" y="T3"/>
                </a:cxn>
                <a:cxn ang="0">
                  <a:pos x="T4" y="T5"/>
                </a:cxn>
                <a:cxn ang="0">
                  <a:pos x="T6" y="T7"/>
                </a:cxn>
                <a:cxn ang="0">
                  <a:pos x="T8" y="T9"/>
                </a:cxn>
              </a:cxnLst>
              <a:rect l="0" t="0" r="r" b="b"/>
              <a:pathLst>
                <a:path w="47" h="47">
                  <a:moveTo>
                    <a:pt x="39" y="38"/>
                  </a:moveTo>
                  <a:cubicBezTo>
                    <a:pt x="32" y="46"/>
                    <a:pt x="18" y="47"/>
                    <a:pt x="9" y="40"/>
                  </a:cubicBezTo>
                  <a:cubicBezTo>
                    <a:pt x="1" y="32"/>
                    <a:pt x="0" y="19"/>
                    <a:pt x="7" y="10"/>
                  </a:cubicBezTo>
                  <a:cubicBezTo>
                    <a:pt x="15" y="1"/>
                    <a:pt x="28" y="0"/>
                    <a:pt x="37" y="8"/>
                  </a:cubicBezTo>
                  <a:cubicBezTo>
                    <a:pt x="46" y="15"/>
                    <a:pt x="47" y="29"/>
                    <a:pt x="39" y="38"/>
                  </a:cubicBezTo>
                  <a:close/>
                </a:path>
              </a:pathLst>
            </a:custGeom>
            <a:solidFill>
              <a:srgbClr val="00C37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2">
              <a:extLst>
                <a:ext uri="{FF2B5EF4-FFF2-40B4-BE49-F238E27FC236}">
                  <a16:creationId xmlns:a16="http://schemas.microsoft.com/office/drawing/2014/main" id="{638EAC55-CAC2-4A8F-8549-7C18EFA57ED4}"/>
                </a:ext>
              </a:extLst>
            </p:cNvPr>
            <p:cNvSpPr>
              <a:spLocks/>
            </p:cNvSpPr>
            <p:nvPr/>
          </p:nvSpPr>
          <p:spPr bwMode="auto">
            <a:xfrm>
              <a:off x="6919912" y="5894388"/>
              <a:ext cx="176212" cy="142875"/>
            </a:xfrm>
            <a:custGeom>
              <a:avLst/>
              <a:gdLst>
                <a:gd name="T0" fmla="*/ 2 w 91"/>
                <a:gd name="T1" fmla="*/ 74 h 74"/>
                <a:gd name="T2" fmla="*/ 0 w 91"/>
                <a:gd name="T3" fmla="*/ 63 h 74"/>
                <a:gd name="T4" fmla="*/ 77 w 91"/>
                <a:gd name="T5" fmla="*/ 26 h 74"/>
                <a:gd name="T6" fmla="*/ 76 w 91"/>
                <a:gd name="T7" fmla="*/ 17 h 74"/>
                <a:gd name="T8" fmla="*/ 66 w 91"/>
                <a:gd name="T9" fmla="*/ 13 h 74"/>
                <a:gd name="T10" fmla="*/ 17 w 91"/>
                <a:gd name="T11" fmla="*/ 44 h 74"/>
                <a:gd name="T12" fmla="*/ 8 w 91"/>
                <a:gd name="T13" fmla="*/ 36 h 74"/>
                <a:gd name="T14" fmla="*/ 67 w 91"/>
                <a:gd name="T15" fmla="*/ 1 h 74"/>
                <a:gd name="T16" fmla="*/ 86 w 91"/>
                <a:gd name="T17" fmla="*/ 11 h 74"/>
                <a:gd name="T18" fmla="*/ 88 w 91"/>
                <a:gd name="T19" fmla="*/ 31 h 74"/>
                <a:gd name="T20" fmla="*/ 2 w 91"/>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4">
                  <a:moveTo>
                    <a:pt x="2" y="74"/>
                  </a:moveTo>
                  <a:cubicBezTo>
                    <a:pt x="0" y="63"/>
                    <a:pt x="0" y="63"/>
                    <a:pt x="0" y="63"/>
                  </a:cubicBezTo>
                  <a:cubicBezTo>
                    <a:pt x="63" y="47"/>
                    <a:pt x="75" y="32"/>
                    <a:pt x="77" y="26"/>
                  </a:cubicBezTo>
                  <a:cubicBezTo>
                    <a:pt x="78" y="24"/>
                    <a:pt x="78" y="21"/>
                    <a:pt x="76" y="17"/>
                  </a:cubicBezTo>
                  <a:cubicBezTo>
                    <a:pt x="73" y="14"/>
                    <a:pt x="69" y="13"/>
                    <a:pt x="66" y="13"/>
                  </a:cubicBezTo>
                  <a:cubicBezTo>
                    <a:pt x="53" y="12"/>
                    <a:pt x="34" y="24"/>
                    <a:pt x="17" y="44"/>
                  </a:cubicBezTo>
                  <a:cubicBezTo>
                    <a:pt x="8" y="36"/>
                    <a:pt x="8" y="36"/>
                    <a:pt x="8" y="36"/>
                  </a:cubicBezTo>
                  <a:cubicBezTo>
                    <a:pt x="36" y="4"/>
                    <a:pt x="57" y="0"/>
                    <a:pt x="67" y="1"/>
                  </a:cubicBezTo>
                  <a:cubicBezTo>
                    <a:pt x="75" y="1"/>
                    <a:pt x="82" y="5"/>
                    <a:pt x="86" y="11"/>
                  </a:cubicBezTo>
                  <a:cubicBezTo>
                    <a:pt x="90" y="17"/>
                    <a:pt x="91" y="24"/>
                    <a:pt x="88" y="31"/>
                  </a:cubicBezTo>
                  <a:cubicBezTo>
                    <a:pt x="82" y="47"/>
                    <a:pt x="54" y="62"/>
                    <a:pt x="2" y="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82735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541063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Field attributes for auto-implemented properties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660126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Introduction</a:t>
            </a:r>
          </a:p>
          <a:p>
            <a:pPr lvl="2"/>
            <a:r>
              <a:rPr lang="en-US" dirty="0">
                <a:solidFill>
                  <a:schemeClr val="bg1">
                    <a:lumMod val="95000"/>
                  </a:schemeClr>
                </a:solidFill>
              </a:rPr>
              <a:t>The recent C# versions timeline,</a:t>
            </a:r>
          </a:p>
          <a:p>
            <a:pPr lvl="2"/>
            <a:r>
              <a:rPr lang="en-US" dirty="0">
                <a:solidFill>
                  <a:schemeClr val="bg1">
                    <a:lumMod val="95000"/>
                  </a:schemeClr>
                </a:solidFill>
              </a:rPr>
              <a:t>C# 8.0 pre-requirements,</a:t>
            </a:r>
          </a:p>
          <a:p>
            <a:pPr lvl="2"/>
            <a:r>
              <a:rPr lang="en-US" dirty="0">
                <a:solidFill>
                  <a:schemeClr val="bg1">
                    <a:lumMod val="95000"/>
                  </a:schemeClr>
                </a:solidFill>
              </a:rPr>
              <a:t>dive into an example.</a:t>
            </a:r>
          </a:p>
        </p:txBody>
      </p:sp>
      <p:sp>
        <p:nvSpPr>
          <p:cNvPr id="6" name="Text Placeholder 5"/>
          <p:cNvSpPr>
            <a:spLocks noGrp="1"/>
          </p:cNvSpPr>
          <p:nvPr>
            <p:ph type="body" sz="quarter" idx="11"/>
          </p:nvPr>
        </p:nvSpPr>
        <p:spPr/>
        <p:txBody>
          <a:bodyPr/>
          <a:lstStyle/>
          <a:p>
            <a:r>
              <a:rPr lang="en-US" dirty="0"/>
              <a:t>We are going to talk about…</a:t>
            </a:r>
          </a:p>
        </p:txBody>
      </p:sp>
      <p:sp>
        <p:nvSpPr>
          <p:cNvPr id="8" name="Text Placeholder 4">
            <a:extLst>
              <a:ext uri="{FF2B5EF4-FFF2-40B4-BE49-F238E27FC236}">
                <a16:creationId xmlns:a16="http://schemas.microsoft.com/office/drawing/2014/main" id="{52580643-4575-408B-8BE0-E817BC2D360B}"/>
              </a:ext>
            </a:extLst>
          </p:cNvPr>
          <p:cNvSpPr txBox="1">
            <a:spLocks/>
          </p:cNvSpPr>
          <p:nvPr/>
        </p:nvSpPr>
        <p:spPr>
          <a:xfrm>
            <a:off x="227348" y="1815350"/>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Introduction</a:t>
            </a:r>
          </a:p>
          <a:p>
            <a:pPr lvl="2"/>
            <a:r>
              <a:rPr lang="en-US" dirty="0"/>
              <a:t>The recent C# versions timeline,</a:t>
            </a:r>
          </a:p>
          <a:p>
            <a:pPr lvl="2"/>
            <a:r>
              <a:rPr lang="en-US" dirty="0"/>
              <a:t>C# 8.0 pre-requirements,</a:t>
            </a:r>
          </a:p>
          <a:p>
            <a:pPr lvl="2"/>
            <a:r>
              <a:rPr lang="en-US" dirty="0"/>
              <a:t>dive into an example.</a:t>
            </a:r>
          </a:p>
        </p:txBody>
      </p:sp>
    </p:spTree>
    <p:extLst>
      <p:ext uri="{BB962C8B-B14F-4D97-AF65-F5344CB8AC3E}">
        <p14:creationId xmlns:p14="http://schemas.microsoft.com/office/powerpoint/2010/main" val="69190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endParaRPr lang="en-GB" dirty="0"/>
          </a:p>
        </p:txBody>
      </p:sp>
    </p:spTree>
    <p:extLst>
      <p:ext uri="{BB962C8B-B14F-4D97-AF65-F5344CB8AC3E}">
        <p14:creationId xmlns:p14="http://schemas.microsoft.com/office/powerpoint/2010/main" val="36355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animEffect transition="in" filter="fade">
                                      <p:cBhvr>
                                        <p:cTn id="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In method overload</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1">
            <a:extLst>
              <a:ext uri="{FF2B5EF4-FFF2-40B4-BE49-F238E27FC236}">
                <a16:creationId xmlns:a16="http://schemas.microsoft.com/office/drawing/2014/main" id="{5F0C80DB-CE1A-4915-AD70-0EB7D506BB5C}"/>
              </a:ext>
            </a:extLst>
          </p:cNvPr>
          <p:cNvGrpSpPr/>
          <p:nvPr/>
        </p:nvGrpSpPr>
        <p:grpSpPr>
          <a:xfrm>
            <a:off x="913139" y="1762984"/>
            <a:ext cx="1177271" cy="1298911"/>
            <a:chOff x="6588126" y="3724275"/>
            <a:chExt cx="430212" cy="474663"/>
          </a:xfrm>
        </p:grpSpPr>
        <p:sp>
          <p:nvSpPr>
            <p:cNvPr id="9" name="Freeform 117">
              <a:extLst>
                <a:ext uri="{FF2B5EF4-FFF2-40B4-BE49-F238E27FC236}">
                  <a16:creationId xmlns:a16="http://schemas.microsoft.com/office/drawing/2014/main" id="{F89760DC-1CEB-42DE-B3E5-722544E3C0BD}"/>
                </a:ext>
              </a:extLst>
            </p:cNvPr>
            <p:cNvSpPr>
              <a:spLocks/>
            </p:cNvSpPr>
            <p:nvPr/>
          </p:nvSpPr>
          <p:spPr bwMode="auto">
            <a:xfrm>
              <a:off x="6635751" y="3724275"/>
              <a:ext cx="336550" cy="158750"/>
            </a:xfrm>
            <a:custGeom>
              <a:avLst/>
              <a:gdLst>
                <a:gd name="T0" fmla="*/ 54 w 175"/>
                <a:gd name="T1" fmla="*/ 55 h 82"/>
                <a:gd name="T2" fmla="*/ 71 w 175"/>
                <a:gd name="T3" fmla="*/ 74 h 82"/>
                <a:gd name="T4" fmla="*/ 171 w 175"/>
                <a:gd name="T5" fmla="*/ 74 h 82"/>
                <a:gd name="T6" fmla="*/ 171 w 175"/>
                <a:gd name="T7" fmla="*/ 51 h 82"/>
                <a:gd name="T8" fmla="*/ 134 w 175"/>
                <a:gd name="T9" fmla="*/ 51 h 82"/>
                <a:gd name="T10" fmla="*/ 120 w 175"/>
                <a:gd name="T11" fmla="*/ 37 h 82"/>
                <a:gd name="T12" fmla="*/ 120 w 175"/>
                <a:gd name="T13" fmla="*/ 0 h 82"/>
                <a:gd name="T14" fmla="*/ 18 w 175"/>
                <a:gd name="T15" fmla="*/ 0 h 82"/>
                <a:gd name="T16" fmla="*/ 3 w 175"/>
                <a:gd name="T17" fmla="*/ 44 h 82"/>
                <a:gd name="T18" fmla="*/ 37 w 175"/>
                <a:gd name="T19" fmla="*/ 46 h 82"/>
                <a:gd name="T20" fmla="*/ 54 w 175"/>
                <a:gd name="T21"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82">
                  <a:moveTo>
                    <a:pt x="54" y="55"/>
                  </a:moveTo>
                  <a:cubicBezTo>
                    <a:pt x="54" y="55"/>
                    <a:pt x="67" y="69"/>
                    <a:pt x="71" y="74"/>
                  </a:cubicBezTo>
                  <a:cubicBezTo>
                    <a:pt x="77" y="82"/>
                    <a:pt x="135" y="67"/>
                    <a:pt x="171" y="74"/>
                  </a:cubicBezTo>
                  <a:cubicBezTo>
                    <a:pt x="175" y="75"/>
                    <a:pt x="171" y="51"/>
                    <a:pt x="171" y="51"/>
                  </a:cubicBezTo>
                  <a:cubicBezTo>
                    <a:pt x="134" y="51"/>
                    <a:pt x="134" y="51"/>
                    <a:pt x="134" y="51"/>
                  </a:cubicBezTo>
                  <a:cubicBezTo>
                    <a:pt x="126" y="51"/>
                    <a:pt x="120" y="45"/>
                    <a:pt x="120" y="37"/>
                  </a:cubicBezTo>
                  <a:cubicBezTo>
                    <a:pt x="120" y="0"/>
                    <a:pt x="120" y="0"/>
                    <a:pt x="120" y="0"/>
                  </a:cubicBezTo>
                  <a:cubicBezTo>
                    <a:pt x="18" y="0"/>
                    <a:pt x="18" y="0"/>
                    <a:pt x="18" y="0"/>
                  </a:cubicBezTo>
                  <a:cubicBezTo>
                    <a:pt x="0" y="3"/>
                    <a:pt x="3" y="44"/>
                    <a:pt x="3" y="44"/>
                  </a:cubicBezTo>
                  <a:cubicBezTo>
                    <a:pt x="37" y="46"/>
                    <a:pt x="37" y="46"/>
                    <a:pt x="37" y="46"/>
                  </a:cubicBezTo>
                  <a:cubicBezTo>
                    <a:pt x="50" y="48"/>
                    <a:pt x="50" y="50"/>
                    <a:pt x="54" y="5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8">
              <a:extLst>
                <a:ext uri="{FF2B5EF4-FFF2-40B4-BE49-F238E27FC236}">
                  <a16:creationId xmlns:a16="http://schemas.microsoft.com/office/drawing/2014/main" id="{3DDE26F3-2EE0-458D-8942-BB81C990A779}"/>
                </a:ext>
              </a:extLst>
            </p:cNvPr>
            <p:cNvSpPr>
              <a:spLocks/>
            </p:cNvSpPr>
            <p:nvPr/>
          </p:nvSpPr>
          <p:spPr bwMode="auto">
            <a:xfrm>
              <a:off x="6875463" y="3729038"/>
              <a:ext cx="84137" cy="76200"/>
            </a:xfrm>
            <a:custGeom>
              <a:avLst/>
              <a:gdLst>
                <a:gd name="T0" fmla="*/ 9 w 43"/>
                <a:gd name="T1" fmla="*/ 39 h 39"/>
                <a:gd name="T2" fmla="*/ 43 w 43"/>
                <a:gd name="T3" fmla="*/ 39 h 39"/>
                <a:gd name="T4" fmla="*/ 42 w 43"/>
                <a:gd name="T5" fmla="*/ 38 h 39"/>
                <a:gd name="T6" fmla="*/ 4 w 43"/>
                <a:gd name="T7" fmla="*/ 0 h 39"/>
                <a:gd name="T8" fmla="*/ 9 w 43"/>
                <a:gd name="T9" fmla="*/ 39 h 39"/>
              </a:gdLst>
              <a:ahLst/>
              <a:cxnLst>
                <a:cxn ang="0">
                  <a:pos x="T0" y="T1"/>
                </a:cxn>
                <a:cxn ang="0">
                  <a:pos x="T2" y="T3"/>
                </a:cxn>
                <a:cxn ang="0">
                  <a:pos x="T4" y="T5"/>
                </a:cxn>
                <a:cxn ang="0">
                  <a:pos x="T6" y="T7"/>
                </a:cxn>
                <a:cxn ang="0">
                  <a:pos x="T8" y="T9"/>
                </a:cxn>
              </a:cxnLst>
              <a:rect l="0" t="0" r="r" b="b"/>
              <a:pathLst>
                <a:path w="43" h="39">
                  <a:moveTo>
                    <a:pt x="9" y="39"/>
                  </a:moveTo>
                  <a:cubicBezTo>
                    <a:pt x="43" y="39"/>
                    <a:pt x="43" y="39"/>
                    <a:pt x="43" y="39"/>
                  </a:cubicBezTo>
                  <a:cubicBezTo>
                    <a:pt x="43" y="38"/>
                    <a:pt x="43" y="38"/>
                    <a:pt x="42" y="38"/>
                  </a:cubicBezTo>
                  <a:cubicBezTo>
                    <a:pt x="42" y="38"/>
                    <a:pt x="5" y="0"/>
                    <a:pt x="4" y="0"/>
                  </a:cubicBezTo>
                  <a:cubicBezTo>
                    <a:pt x="4" y="0"/>
                    <a:pt x="0" y="39"/>
                    <a:pt x="9" y="39"/>
                  </a:cubicBezTo>
                  <a:close/>
                </a:path>
              </a:pathLst>
            </a:custGeom>
            <a:solidFill>
              <a:srgbClr val="2A0D3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9">
              <a:extLst>
                <a:ext uri="{FF2B5EF4-FFF2-40B4-BE49-F238E27FC236}">
                  <a16:creationId xmlns:a16="http://schemas.microsoft.com/office/drawing/2014/main" id="{D4C5780B-C82D-4586-A9B3-240FBBFC8FA2}"/>
                </a:ext>
              </a:extLst>
            </p:cNvPr>
            <p:cNvSpPr>
              <a:spLocks noEditPoints="1"/>
            </p:cNvSpPr>
            <p:nvPr/>
          </p:nvSpPr>
          <p:spPr bwMode="auto">
            <a:xfrm>
              <a:off x="6588126" y="3821113"/>
              <a:ext cx="430212" cy="377825"/>
            </a:xfrm>
            <a:custGeom>
              <a:avLst/>
              <a:gdLst>
                <a:gd name="T0" fmla="*/ 93 w 223"/>
                <a:gd name="T1" fmla="*/ 34 h 195"/>
                <a:gd name="T2" fmla="*/ 61 w 223"/>
                <a:gd name="T3" fmla="*/ 6 h 195"/>
                <a:gd name="T4" fmla="*/ 29 w 223"/>
                <a:gd name="T5" fmla="*/ 3 h 195"/>
                <a:gd name="T6" fmla="*/ 0 w 223"/>
                <a:gd name="T7" fmla="*/ 20 h 195"/>
                <a:gd name="T8" fmla="*/ 0 w 223"/>
                <a:gd name="T9" fmla="*/ 159 h 195"/>
                <a:gd name="T10" fmla="*/ 223 w 223"/>
                <a:gd name="T11" fmla="*/ 159 h 195"/>
                <a:gd name="T12" fmla="*/ 223 w 223"/>
                <a:gd name="T13" fmla="*/ 48 h 195"/>
                <a:gd name="T14" fmla="*/ 93 w 223"/>
                <a:gd name="T15" fmla="*/ 34 h 195"/>
                <a:gd name="T16" fmla="*/ 200 w 223"/>
                <a:gd name="T17" fmla="*/ 94 h 195"/>
                <a:gd name="T18" fmla="*/ 135 w 223"/>
                <a:gd name="T19" fmla="*/ 94 h 195"/>
                <a:gd name="T20" fmla="*/ 135 w 223"/>
                <a:gd name="T21" fmla="*/ 78 h 195"/>
                <a:gd name="T22" fmla="*/ 156 w 223"/>
                <a:gd name="T23" fmla="*/ 57 h 195"/>
                <a:gd name="T24" fmla="*/ 200 w 223"/>
                <a:gd name="T25" fmla="*/ 57 h 195"/>
                <a:gd name="T26" fmla="*/ 200 w 223"/>
                <a:gd name="T27" fmla="*/ 9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195">
                  <a:moveTo>
                    <a:pt x="93" y="34"/>
                  </a:moveTo>
                  <a:cubicBezTo>
                    <a:pt x="91" y="34"/>
                    <a:pt x="70" y="3"/>
                    <a:pt x="61" y="6"/>
                  </a:cubicBezTo>
                  <a:cubicBezTo>
                    <a:pt x="29" y="3"/>
                    <a:pt x="29" y="3"/>
                    <a:pt x="29" y="3"/>
                  </a:cubicBezTo>
                  <a:cubicBezTo>
                    <a:pt x="10" y="0"/>
                    <a:pt x="0" y="12"/>
                    <a:pt x="0" y="20"/>
                  </a:cubicBezTo>
                  <a:cubicBezTo>
                    <a:pt x="0" y="159"/>
                    <a:pt x="0" y="159"/>
                    <a:pt x="0" y="159"/>
                  </a:cubicBezTo>
                  <a:cubicBezTo>
                    <a:pt x="33" y="195"/>
                    <a:pt x="142" y="157"/>
                    <a:pt x="223" y="159"/>
                  </a:cubicBezTo>
                  <a:cubicBezTo>
                    <a:pt x="223" y="48"/>
                    <a:pt x="223" y="48"/>
                    <a:pt x="223" y="48"/>
                  </a:cubicBezTo>
                  <a:cubicBezTo>
                    <a:pt x="222" y="25"/>
                    <a:pt x="93" y="34"/>
                    <a:pt x="93" y="34"/>
                  </a:cubicBezTo>
                  <a:close/>
                  <a:moveTo>
                    <a:pt x="200" y="94"/>
                  </a:moveTo>
                  <a:cubicBezTo>
                    <a:pt x="135" y="94"/>
                    <a:pt x="135" y="94"/>
                    <a:pt x="135" y="94"/>
                  </a:cubicBezTo>
                  <a:cubicBezTo>
                    <a:pt x="135" y="78"/>
                    <a:pt x="135" y="78"/>
                    <a:pt x="135" y="78"/>
                  </a:cubicBezTo>
                  <a:cubicBezTo>
                    <a:pt x="135" y="67"/>
                    <a:pt x="144" y="57"/>
                    <a:pt x="156" y="57"/>
                  </a:cubicBezTo>
                  <a:cubicBezTo>
                    <a:pt x="200" y="57"/>
                    <a:pt x="200" y="57"/>
                    <a:pt x="200" y="57"/>
                  </a:cubicBezTo>
                  <a:lnTo>
                    <a:pt x="200" y="9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49170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861131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In method overload</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581933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7.3</a:t>
            </a:r>
          </a:p>
          <a:p>
            <a:pPr lvl="2"/>
            <a:r>
              <a:rPr lang="en-US" dirty="0">
                <a:solidFill>
                  <a:schemeClr val="bg1">
                    <a:lumMod val="95000"/>
                  </a:schemeClr>
                </a:solidFill>
              </a:rPr>
              <a:t>Enabling more efficient safe code,</a:t>
            </a:r>
          </a:p>
          <a:p>
            <a:pPr lvl="3"/>
            <a:r>
              <a:rPr lang="en-US" dirty="0">
                <a:solidFill>
                  <a:schemeClr val="bg1">
                    <a:lumMod val="95000"/>
                  </a:schemeClr>
                </a:solidFill>
              </a:rPr>
              <a:t>fixed fields without pinning access,</a:t>
            </a:r>
          </a:p>
          <a:p>
            <a:pPr lvl="3"/>
            <a:r>
              <a:rPr lang="en-US" dirty="0">
                <a:solidFill>
                  <a:schemeClr val="bg1">
                    <a:lumMod val="95000"/>
                  </a:schemeClr>
                </a:solidFill>
              </a:rPr>
              <a:t>local ref variables reassignment,</a:t>
            </a:r>
          </a:p>
          <a:p>
            <a:pPr lvl="3"/>
            <a:r>
              <a:rPr lang="en-US" dirty="0">
                <a:solidFill>
                  <a:schemeClr val="bg1">
                    <a:lumMod val="95000"/>
                  </a:schemeClr>
                </a:solidFill>
              </a:rPr>
              <a:t>array initializers with </a:t>
            </a:r>
            <a:r>
              <a:rPr lang="en-US" dirty="0" err="1">
                <a:solidFill>
                  <a:schemeClr val="bg1">
                    <a:lumMod val="95000"/>
                  </a:schemeClr>
                </a:solidFill>
              </a:rPr>
              <a:t>stackalloc</a:t>
            </a:r>
            <a:r>
              <a:rPr lang="en-US" dirty="0">
                <a:solidFill>
                  <a:schemeClr val="bg1">
                    <a:lumMod val="95000"/>
                  </a:schemeClr>
                </a:solidFill>
              </a:rPr>
              <a:t>,</a:t>
            </a:r>
          </a:p>
          <a:p>
            <a:pPr lvl="3"/>
            <a:r>
              <a:rPr lang="en-US" dirty="0">
                <a:solidFill>
                  <a:schemeClr val="bg1">
                    <a:lumMod val="95000"/>
                  </a:schemeClr>
                </a:solidFill>
              </a:rPr>
              <a:t>extended fixed support for types,</a:t>
            </a:r>
          </a:p>
          <a:p>
            <a:pPr lvl="3"/>
            <a:r>
              <a:rPr lang="en-US" dirty="0">
                <a:solidFill>
                  <a:schemeClr val="bg1">
                    <a:lumMod val="95000"/>
                  </a:schemeClr>
                </a:solidFill>
              </a:rPr>
              <a:t>enhanced generic constraints.</a:t>
            </a:r>
          </a:p>
          <a:p>
            <a:pPr lvl="2"/>
            <a:r>
              <a:rPr lang="en-US" dirty="0">
                <a:solidFill>
                  <a:schemeClr val="bg1">
                    <a:lumMod val="95000"/>
                  </a:schemeClr>
                </a:solidFill>
              </a:rPr>
              <a:t>Make existing features better</a:t>
            </a:r>
          </a:p>
          <a:p>
            <a:pPr lvl="3"/>
            <a:r>
              <a:rPr lang="en-US" dirty="0">
                <a:solidFill>
                  <a:schemeClr val="bg1">
                    <a:lumMod val="95000"/>
                  </a:schemeClr>
                </a:solidFill>
              </a:rPr>
              <a:t>equality comparator tuple support,</a:t>
            </a:r>
          </a:p>
          <a:p>
            <a:pPr lvl="3"/>
            <a:r>
              <a:rPr lang="en-US" dirty="0">
                <a:solidFill>
                  <a:schemeClr val="bg1">
                    <a:lumMod val="95000"/>
                  </a:schemeClr>
                </a:solidFill>
              </a:rPr>
              <a:t>field attributes for auto-implemented properties,</a:t>
            </a:r>
          </a:p>
          <a:p>
            <a:pPr lvl="3"/>
            <a:r>
              <a:rPr lang="en-US" dirty="0">
                <a:solidFill>
                  <a:schemeClr val="bg1">
                    <a:lumMod val="95000"/>
                  </a:schemeClr>
                </a:solidFill>
              </a:rPr>
              <a:t>in method overload,</a:t>
            </a:r>
          </a:p>
          <a:p>
            <a:pPr lvl="3"/>
            <a:r>
              <a:rPr lang="en-US" dirty="0">
                <a:solidFill>
                  <a:schemeClr val="bg1">
                    <a:lumMod val="95000"/>
                  </a:schemeClr>
                </a:solidFill>
              </a:rPr>
              <a:t>extend expression variables in initializers.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ED73704D-A765-4676-B99A-0282F156294F}"/>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00C37B"/>
              </a:buClr>
            </a:pPr>
            <a:r>
              <a:rPr lang="en-US" dirty="0"/>
              <a:t>What’s new in C# 7.3</a:t>
            </a:r>
          </a:p>
          <a:p>
            <a:pPr lvl="2">
              <a:buClr>
                <a:srgbClr val="93E416"/>
              </a:buClr>
            </a:pPr>
            <a:r>
              <a:rPr lang="en-US" dirty="0"/>
              <a:t>Enabling more efficient safe code,</a:t>
            </a:r>
          </a:p>
          <a:p>
            <a:pPr lvl="3"/>
            <a:r>
              <a:rPr lang="en-US" dirty="0"/>
              <a:t>fixed fields without pinning access,</a:t>
            </a:r>
          </a:p>
          <a:p>
            <a:pPr lvl="3"/>
            <a:r>
              <a:rPr lang="en-US" dirty="0"/>
              <a:t>local ref variables reassignment,</a:t>
            </a:r>
          </a:p>
          <a:p>
            <a:pPr lvl="3"/>
            <a:r>
              <a:rPr lang="en-US" dirty="0"/>
              <a:t>array initializers with stackalloc,</a:t>
            </a:r>
          </a:p>
          <a:p>
            <a:pPr lvl="3"/>
            <a:r>
              <a:rPr lang="en-US" dirty="0"/>
              <a:t>extended fixed support for types,</a:t>
            </a:r>
          </a:p>
          <a:p>
            <a:pPr lvl="3"/>
            <a:r>
              <a:rPr lang="en-US" dirty="0"/>
              <a:t>enhanced generic constraints.</a:t>
            </a:r>
          </a:p>
          <a:p>
            <a:pPr lvl="2">
              <a:buClr>
                <a:srgbClr val="93E416"/>
              </a:buClr>
            </a:pPr>
            <a:r>
              <a:rPr lang="en-US" dirty="0"/>
              <a:t>Make existing features better</a:t>
            </a:r>
          </a:p>
          <a:p>
            <a:pPr lvl="3"/>
            <a:r>
              <a:rPr lang="en-US" dirty="0"/>
              <a:t>equality comparator tuple support,</a:t>
            </a:r>
          </a:p>
          <a:p>
            <a:pPr lvl="3"/>
            <a:r>
              <a:rPr lang="en-US" dirty="0"/>
              <a:t>field attributes for auto-implemented properties,</a:t>
            </a:r>
          </a:p>
          <a:p>
            <a:pPr lvl="3"/>
            <a:r>
              <a:rPr lang="en-US" dirty="0"/>
              <a:t>in method overload,</a:t>
            </a:r>
          </a:p>
          <a:p>
            <a:pPr lvl="3"/>
            <a:r>
              <a:rPr lang="en-US" dirty="0"/>
              <a:t>extend expression variables in initializers.</a:t>
            </a:r>
            <a:endParaRPr lang="en-GB" dirty="0"/>
          </a:p>
        </p:txBody>
      </p:sp>
    </p:spTree>
    <p:extLst>
      <p:ext uri="{BB962C8B-B14F-4D97-AF65-F5344CB8AC3E}">
        <p14:creationId xmlns:p14="http://schemas.microsoft.com/office/powerpoint/2010/main" val="327667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a:xfrm>
            <a:off x="6528049" y="2191647"/>
            <a:ext cx="5187760" cy="3160282"/>
          </a:xfrm>
        </p:spPr>
        <p:txBody>
          <a:bodyPr/>
          <a:lstStyle/>
          <a:p>
            <a:r>
              <a:rPr lang="en-US" dirty="0"/>
              <a:t>What’s new in C# 7.3</a:t>
            </a:r>
            <a:br>
              <a:rPr lang="en-US" dirty="0"/>
            </a:br>
            <a:r>
              <a:rPr lang="en-US" sz="2400" dirty="0"/>
              <a:t>Extend expression variables in initializers</a:t>
            </a:r>
            <a:endParaRPr lang="en-US" dirty="0"/>
          </a:p>
        </p:txBody>
      </p:sp>
      <p:sp>
        <p:nvSpPr>
          <p:cNvPr id="28" name="Freeform 37">
            <a:extLst>
              <a:ext uri="{FF2B5EF4-FFF2-40B4-BE49-F238E27FC236}">
                <a16:creationId xmlns:a16="http://schemas.microsoft.com/office/drawing/2014/main" id="{C163FEF7-EB42-4298-AED9-19E8D9ACF2E4}"/>
              </a:ext>
            </a:extLst>
          </p:cNvPr>
          <p:cNvSpPr>
            <a:spLocks/>
          </p:cNvSpPr>
          <p:nvPr/>
        </p:nvSpPr>
        <p:spPr bwMode="auto">
          <a:xfrm>
            <a:off x="1703512" y="800837"/>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20">
            <a:extLst>
              <a:ext uri="{FF2B5EF4-FFF2-40B4-BE49-F238E27FC236}">
                <a16:creationId xmlns:a16="http://schemas.microsoft.com/office/drawing/2014/main" id="{EE9B31FA-25FA-4CC1-863F-BB3D69944DF9}"/>
              </a:ext>
            </a:extLst>
          </p:cNvPr>
          <p:cNvSpPr/>
          <p:nvPr/>
        </p:nvSpPr>
        <p:spPr>
          <a:xfrm>
            <a:off x="499463" y="144173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9C48F09E-5C3B-4BEA-BD8F-85A5DCB0325B}"/>
              </a:ext>
            </a:extLst>
          </p:cNvPr>
          <p:cNvSpPr/>
          <p:nvPr/>
        </p:nvSpPr>
        <p:spPr>
          <a:xfrm>
            <a:off x="2380063" y="997006"/>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Group 575">
            <a:extLst>
              <a:ext uri="{FF2B5EF4-FFF2-40B4-BE49-F238E27FC236}">
                <a16:creationId xmlns:a16="http://schemas.microsoft.com/office/drawing/2014/main" id="{E2E20D5E-5260-4A99-BEFF-E21AC2971ED5}"/>
              </a:ext>
            </a:extLst>
          </p:cNvPr>
          <p:cNvGrpSpPr/>
          <p:nvPr/>
        </p:nvGrpSpPr>
        <p:grpSpPr>
          <a:xfrm>
            <a:off x="732895" y="1867812"/>
            <a:ext cx="1518665" cy="1442733"/>
            <a:chOff x="10147301" y="3695700"/>
            <a:chExt cx="539750" cy="512763"/>
          </a:xfrm>
        </p:grpSpPr>
        <p:sp>
          <p:nvSpPr>
            <p:cNvPr id="9" name="Freeform 125">
              <a:extLst>
                <a:ext uri="{FF2B5EF4-FFF2-40B4-BE49-F238E27FC236}">
                  <a16:creationId xmlns:a16="http://schemas.microsoft.com/office/drawing/2014/main" id="{AE215F5E-9A78-4241-B4CF-A3DD0E5E0F5D}"/>
                </a:ext>
              </a:extLst>
            </p:cNvPr>
            <p:cNvSpPr>
              <a:spLocks/>
            </p:cNvSpPr>
            <p:nvPr/>
          </p:nvSpPr>
          <p:spPr bwMode="auto">
            <a:xfrm>
              <a:off x="10350501" y="3695700"/>
              <a:ext cx="336550" cy="396875"/>
            </a:xfrm>
            <a:custGeom>
              <a:avLst/>
              <a:gdLst>
                <a:gd name="T0" fmla="*/ 171 w 174"/>
                <a:gd name="T1" fmla="*/ 9 h 204"/>
                <a:gd name="T2" fmla="*/ 171 w 174"/>
                <a:gd name="T3" fmla="*/ 3 h 204"/>
                <a:gd name="T4" fmla="*/ 167 w 174"/>
                <a:gd name="T5" fmla="*/ 0 h 204"/>
                <a:gd name="T6" fmla="*/ 84 w 174"/>
                <a:gd name="T7" fmla="*/ 0 h 204"/>
                <a:gd name="T8" fmla="*/ 6 w 174"/>
                <a:gd name="T9" fmla="*/ 78 h 204"/>
                <a:gd name="T10" fmla="*/ 6 w 174"/>
                <a:gd name="T11" fmla="*/ 79 h 204"/>
                <a:gd name="T12" fmla="*/ 6 w 174"/>
                <a:gd name="T13" fmla="*/ 116 h 204"/>
                <a:gd name="T14" fmla="*/ 6 w 174"/>
                <a:gd name="T15" fmla="*/ 116 h 204"/>
                <a:gd name="T16" fmla="*/ 6 w 174"/>
                <a:gd name="T17" fmla="*/ 200 h 204"/>
                <a:gd name="T18" fmla="*/ 9 w 174"/>
                <a:gd name="T19" fmla="*/ 204 h 204"/>
                <a:gd name="T20" fmla="*/ 13 w 174"/>
                <a:gd name="T21" fmla="*/ 204 h 204"/>
                <a:gd name="T22" fmla="*/ 16 w 174"/>
                <a:gd name="T23" fmla="*/ 200 h 204"/>
                <a:gd name="T24" fmla="*/ 16 w 174"/>
                <a:gd name="T25" fmla="*/ 124 h 204"/>
                <a:gd name="T26" fmla="*/ 20 w 174"/>
                <a:gd name="T27" fmla="*/ 121 h 204"/>
                <a:gd name="T28" fmla="*/ 80 w 174"/>
                <a:gd name="T29" fmla="*/ 121 h 204"/>
                <a:gd name="T30" fmla="*/ 82 w 174"/>
                <a:gd name="T31" fmla="*/ 121 h 204"/>
                <a:gd name="T32" fmla="*/ 82 w 174"/>
                <a:gd name="T33" fmla="*/ 121 h 204"/>
                <a:gd name="T34" fmla="*/ 171 w 174"/>
                <a:gd name="T35" fmla="*/ 23 h 204"/>
                <a:gd name="T36" fmla="*/ 171 w 174"/>
                <a:gd name="T37"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204">
                  <a:moveTo>
                    <a:pt x="171" y="9"/>
                  </a:moveTo>
                  <a:cubicBezTo>
                    <a:pt x="171" y="3"/>
                    <a:pt x="171" y="3"/>
                    <a:pt x="171" y="3"/>
                  </a:cubicBezTo>
                  <a:cubicBezTo>
                    <a:pt x="171" y="1"/>
                    <a:pt x="169" y="0"/>
                    <a:pt x="167" y="0"/>
                  </a:cubicBezTo>
                  <a:cubicBezTo>
                    <a:pt x="84" y="0"/>
                    <a:pt x="84" y="0"/>
                    <a:pt x="84" y="0"/>
                  </a:cubicBezTo>
                  <a:cubicBezTo>
                    <a:pt x="0" y="0"/>
                    <a:pt x="5" y="75"/>
                    <a:pt x="6" y="78"/>
                  </a:cubicBezTo>
                  <a:cubicBezTo>
                    <a:pt x="6" y="78"/>
                    <a:pt x="6" y="78"/>
                    <a:pt x="6" y="79"/>
                  </a:cubicBezTo>
                  <a:cubicBezTo>
                    <a:pt x="6" y="116"/>
                    <a:pt x="6" y="116"/>
                    <a:pt x="6" y="116"/>
                  </a:cubicBezTo>
                  <a:cubicBezTo>
                    <a:pt x="6" y="116"/>
                    <a:pt x="6" y="116"/>
                    <a:pt x="6" y="116"/>
                  </a:cubicBezTo>
                  <a:cubicBezTo>
                    <a:pt x="6" y="200"/>
                    <a:pt x="6" y="200"/>
                    <a:pt x="6" y="200"/>
                  </a:cubicBezTo>
                  <a:cubicBezTo>
                    <a:pt x="6" y="202"/>
                    <a:pt x="7" y="204"/>
                    <a:pt x="9" y="204"/>
                  </a:cubicBezTo>
                  <a:cubicBezTo>
                    <a:pt x="13" y="204"/>
                    <a:pt x="13" y="204"/>
                    <a:pt x="13" y="204"/>
                  </a:cubicBezTo>
                  <a:cubicBezTo>
                    <a:pt x="14" y="204"/>
                    <a:pt x="16" y="202"/>
                    <a:pt x="16" y="200"/>
                  </a:cubicBezTo>
                  <a:cubicBezTo>
                    <a:pt x="16" y="124"/>
                    <a:pt x="16" y="124"/>
                    <a:pt x="16" y="124"/>
                  </a:cubicBezTo>
                  <a:cubicBezTo>
                    <a:pt x="16" y="122"/>
                    <a:pt x="18" y="121"/>
                    <a:pt x="20" y="121"/>
                  </a:cubicBezTo>
                  <a:cubicBezTo>
                    <a:pt x="80" y="121"/>
                    <a:pt x="80" y="121"/>
                    <a:pt x="80" y="121"/>
                  </a:cubicBezTo>
                  <a:cubicBezTo>
                    <a:pt x="81" y="121"/>
                    <a:pt x="81" y="121"/>
                    <a:pt x="82" y="121"/>
                  </a:cubicBezTo>
                  <a:cubicBezTo>
                    <a:pt x="82" y="121"/>
                    <a:pt x="82" y="121"/>
                    <a:pt x="82" y="121"/>
                  </a:cubicBezTo>
                  <a:cubicBezTo>
                    <a:pt x="174" y="121"/>
                    <a:pt x="171" y="23"/>
                    <a:pt x="171" y="23"/>
                  </a:cubicBezTo>
                  <a:cubicBezTo>
                    <a:pt x="171" y="9"/>
                    <a:pt x="171" y="9"/>
                    <a:pt x="171" y="9"/>
                  </a:cubicBezTo>
                  <a:close/>
                </a:path>
              </a:pathLst>
            </a:custGeom>
            <a:solidFill>
              <a:srgbClr val="93E4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26">
              <a:extLst>
                <a:ext uri="{FF2B5EF4-FFF2-40B4-BE49-F238E27FC236}">
                  <a16:creationId xmlns:a16="http://schemas.microsoft.com/office/drawing/2014/main" id="{7D186918-1F69-4B10-BEC8-15BC27E52B2B}"/>
                </a:ext>
              </a:extLst>
            </p:cNvPr>
            <p:cNvSpPr>
              <a:spLocks/>
            </p:cNvSpPr>
            <p:nvPr/>
          </p:nvSpPr>
          <p:spPr bwMode="auto">
            <a:xfrm>
              <a:off x="10147301" y="3911600"/>
              <a:ext cx="217487" cy="296863"/>
            </a:xfrm>
            <a:custGeom>
              <a:avLst/>
              <a:gdLst>
                <a:gd name="T0" fmla="*/ 58 w 113"/>
                <a:gd name="T1" fmla="*/ 0 h 153"/>
                <a:gd name="T2" fmla="*/ 3 w 113"/>
                <a:gd name="T3" fmla="*/ 0 h 153"/>
                <a:gd name="T4" fmla="*/ 2 w 113"/>
                <a:gd name="T5" fmla="*/ 0 h 153"/>
                <a:gd name="T6" fmla="*/ 2 w 113"/>
                <a:gd name="T7" fmla="*/ 6 h 153"/>
                <a:gd name="T8" fmla="*/ 2 w 113"/>
                <a:gd name="T9" fmla="*/ 6 h 153"/>
                <a:gd name="T10" fmla="*/ 2 w 113"/>
                <a:gd name="T11" fmla="*/ 14 h 153"/>
                <a:gd name="T12" fmla="*/ 59 w 113"/>
                <a:gd name="T13" fmla="*/ 77 h 153"/>
                <a:gd name="T14" fmla="*/ 59 w 113"/>
                <a:gd name="T15" fmla="*/ 77 h 153"/>
                <a:gd name="T16" fmla="*/ 61 w 113"/>
                <a:gd name="T17" fmla="*/ 77 h 153"/>
                <a:gd name="T18" fmla="*/ 97 w 113"/>
                <a:gd name="T19" fmla="*/ 77 h 153"/>
                <a:gd name="T20" fmla="*/ 98 w 113"/>
                <a:gd name="T21" fmla="*/ 78 h 153"/>
                <a:gd name="T22" fmla="*/ 98 w 113"/>
                <a:gd name="T23" fmla="*/ 152 h 153"/>
                <a:gd name="T24" fmla="*/ 98 w 113"/>
                <a:gd name="T25" fmla="*/ 153 h 153"/>
                <a:gd name="T26" fmla="*/ 102 w 113"/>
                <a:gd name="T27" fmla="*/ 153 h 153"/>
                <a:gd name="T28" fmla="*/ 108 w 113"/>
                <a:gd name="T29" fmla="*/ 147 h 153"/>
                <a:gd name="T30" fmla="*/ 108 w 113"/>
                <a:gd name="T31" fmla="*/ 77 h 153"/>
                <a:gd name="T32" fmla="*/ 108 w 113"/>
                <a:gd name="T33" fmla="*/ 65 h 153"/>
                <a:gd name="T34" fmla="*/ 108 w 113"/>
                <a:gd name="T35" fmla="*/ 50 h 153"/>
                <a:gd name="T36" fmla="*/ 58 w 113"/>
                <a:gd name="T3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53">
                  <a:moveTo>
                    <a:pt x="58" y="0"/>
                  </a:moveTo>
                  <a:cubicBezTo>
                    <a:pt x="3" y="0"/>
                    <a:pt x="3" y="0"/>
                    <a:pt x="3" y="0"/>
                  </a:cubicBezTo>
                  <a:cubicBezTo>
                    <a:pt x="3" y="0"/>
                    <a:pt x="2" y="0"/>
                    <a:pt x="2" y="0"/>
                  </a:cubicBezTo>
                  <a:cubicBezTo>
                    <a:pt x="2" y="6"/>
                    <a:pt x="2" y="6"/>
                    <a:pt x="2" y="6"/>
                  </a:cubicBezTo>
                  <a:cubicBezTo>
                    <a:pt x="2" y="6"/>
                    <a:pt x="2" y="6"/>
                    <a:pt x="2" y="6"/>
                  </a:cubicBezTo>
                  <a:cubicBezTo>
                    <a:pt x="2" y="14"/>
                    <a:pt x="2" y="14"/>
                    <a:pt x="2" y="14"/>
                  </a:cubicBezTo>
                  <a:cubicBezTo>
                    <a:pt x="2" y="14"/>
                    <a:pt x="0" y="77"/>
                    <a:pt x="59" y="77"/>
                  </a:cubicBezTo>
                  <a:cubicBezTo>
                    <a:pt x="59" y="77"/>
                    <a:pt x="59" y="77"/>
                    <a:pt x="59" y="77"/>
                  </a:cubicBezTo>
                  <a:cubicBezTo>
                    <a:pt x="60" y="77"/>
                    <a:pt x="60" y="77"/>
                    <a:pt x="61" y="77"/>
                  </a:cubicBezTo>
                  <a:cubicBezTo>
                    <a:pt x="97" y="77"/>
                    <a:pt x="97" y="77"/>
                    <a:pt x="97" y="77"/>
                  </a:cubicBezTo>
                  <a:cubicBezTo>
                    <a:pt x="97" y="77"/>
                    <a:pt x="98" y="78"/>
                    <a:pt x="98" y="78"/>
                  </a:cubicBezTo>
                  <a:cubicBezTo>
                    <a:pt x="98" y="152"/>
                    <a:pt x="98" y="152"/>
                    <a:pt x="98" y="152"/>
                  </a:cubicBezTo>
                  <a:cubicBezTo>
                    <a:pt x="98" y="152"/>
                    <a:pt x="98" y="153"/>
                    <a:pt x="98" y="153"/>
                  </a:cubicBezTo>
                  <a:cubicBezTo>
                    <a:pt x="102" y="153"/>
                    <a:pt x="102" y="153"/>
                    <a:pt x="102" y="153"/>
                  </a:cubicBezTo>
                  <a:cubicBezTo>
                    <a:pt x="105" y="153"/>
                    <a:pt x="108" y="150"/>
                    <a:pt x="108" y="147"/>
                  </a:cubicBezTo>
                  <a:cubicBezTo>
                    <a:pt x="108" y="77"/>
                    <a:pt x="108" y="77"/>
                    <a:pt x="108" y="77"/>
                  </a:cubicBezTo>
                  <a:cubicBezTo>
                    <a:pt x="108" y="65"/>
                    <a:pt x="108" y="65"/>
                    <a:pt x="108" y="65"/>
                  </a:cubicBezTo>
                  <a:cubicBezTo>
                    <a:pt x="108" y="50"/>
                    <a:pt x="108" y="50"/>
                    <a:pt x="108" y="50"/>
                  </a:cubicBezTo>
                  <a:cubicBezTo>
                    <a:pt x="108" y="50"/>
                    <a:pt x="113" y="0"/>
                    <a:pt x="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65507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7.2</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901710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A935F7-2904-40FF-A73D-3CCC59AF658E}"/>
              </a:ext>
            </a:extLst>
          </p:cNvPr>
          <p:cNvSpPr>
            <a:spLocks noGrp="1"/>
          </p:cNvSpPr>
          <p:nvPr>
            <p:ph type="title"/>
          </p:nvPr>
        </p:nvSpPr>
        <p:spPr/>
        <p:txBody>
          <a:bodyPr/>
          <a:lstStyle/>
          <a:p>
            <a:r>
              <a:rPr lang="en-US" sz="3200" dirty="0"/>
              <a:t>Extend expression variables in initializers</a:t>
            </a:r>
          </a:p>
        </p:txBody>
      </p:sp>
      <p:sp>
        <p:nvSpPr>
          <p:cNvPr id="5" name="Symbol zastępczy tekstu 4">
            <a:extLst>
              <a:ext uri="{FF2B5EF4-FFF2-40B4-BE49-F238E27FC236}">
                <a16:creationId xmlns:a16="http://schemas.microsoft.com/office/drawing/2014/main" id="{026454BF-D147-4265-B180-0D1A4FC7A23F}"/>
              </a:ext>
            </a:extLst>
          </p:cNvPr>
          <p:cNvSpPr>
            <a:spLocks noGrp="1"/>
          </p:cNvSpPr>
          <p:nvPr>
            <p:ph type="body" sz="quarter" idx="10"/>
          </p:nvPr>
        </p:nvSpPr>
        <p:spPr/>
        <p:txBody>
          <a:bodyPr/>
          <a:lstStyle/>
          <a:p>
            <a:endParaRPr lang="en-US" dirty="0"/>
          </a:p>
        </p:txBody>
      </p:sp>
      <p:sp>
        <p:nvSpPr>
          <p:cNvPr id="3" name="Symbol zastępczy tekstu 2">
            <a:extLst>
              <a:ext uri="{FF2B5EF4-FFF2-40B4-BE49-F238E27FC236}">
                <a16:creationId xmlns:a16="http://schemas.microsoft.com/office/drawing/2014/main" id="{D0A37E72-B711-494C-A35F-F9DF4987AC76}"/>
              </a:ext>
            </a:extLst>
          </p:cNvPr>
          <p:cNvSpPr>
            <a:spLocks noGrp="1"/>
          </p:cNvSpPr>
          <p:nvPr>
            <p:ph type="body" sz="quarter" idx="11"/>
          </p:nvPr>
        </p:nvSpPr>
        <p:spPr/>
        <p:txBody>
          <a:bodyPr/>
          <a:lstStyle/>
          <a:p>
            <a:r>
              <a:rPr lang="en-US" dirty="0"/>
              <a:t>C# 7.3</a:t>
            </a:r>
          </a:p>
        </p:txBody>
      </p:sp>
      <p:sp>
        <p:nvSpPr>
          <p:cNvPr id="6" name="Symbol zastępczy tekstu 5">
            <a:extLst>
              <a:ext uri="{FF2B5EF4-FFF2-40B4-BE49-F238E27FC236}">
                <a16:creationId xmlns:a16="http://schemas.microsoft.com/office/drawing/2014/main" id="{9B3BF7E6-792E-4E7E-A1BA-67B18F143E96}"/>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22608808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286D241B-FA8C-428D-8971-C2C34A16D410}"/>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a:t>
            </a:r>
            <a:br>
              <a:rPr lang="en-US" dirty="0"/>
            </a:br>
            <a:r>
              <a:rPr lang="en-US" dirty="0"/>
              <a:t>in C# 8.0</a:t>
            </a:r>
          </a:p>
        </p:txBody>
      </p:sp>
      <p:sp>
        <p:nvSpPr>
          <p:cNvPr id="7" name="Freeform 37">
            <a:extLst>
              <a:ext uri="{FF2B5EF4-FFF2-40B4-BE49-F238E27FC236}">
                <a16:creationId xmlns:a16="http://schemas.microsoft.com/office/drawing/2014/main" id="{6262B89F-B94F-4DA1-94F6-6D2E9CF117B2}"/>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D475E338-9C98-4F33-8DBC-EF89748D20F9}"/>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846FBF5-A69D-4794-AB8D-15D0CC995BD2}"/>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29787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endParaRPr lang="en-GB" dirty="0"/>
          </a:p>
        </p:txBody>
      </p:sp>
    </p:spTree>
    <p:extLst>
      <p:ext uri="{BB962C8B-B14F-4D97-AF65-F5344CB8AC3E}">
        <p14:creationId xmlns:p14="http://schemas.microsoft.com/office/powerpoint/2010/main" val="34788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F29672-D5A7-40C0-B98C-9E3B72ED2BD5}"/>
              </a:ext>
            </a:extLst>
          </p:cNvPr>
          <p:cNvSpPr>
            <a:spLocks noGrp="1"/>
          </p:cNvSpPr>
          <p:nvPr>
            <p:ph type="title"/>
          </p:nvPr>
        </p:nvSpPr>
        <p:spPr/>
        <p:txBody>
          <a:bodyPr/>
          <a:lstStyle/>
          <a:p>
            <a:r>
              <a:rPr lang="en-US" dirty="0"/>
              <a:t>Dive into an example</a:t>
            </a:r>
          </a:p>
        </p:txBody>
      </p:sp>
      <p:sp>
        <p:nvSpPr>
          <p:cNvPr id="3" name="Symbol zastępczy tekstu 2">
            <a:extLst>
              <a:ext uri="{FF2B5EF4-FFF2-40B4-BE49-F238E27FC236}">
                <a16:creationId xmlns:a16="http://schemas.microsoft.com/office/drawing/2014/main" id="{A8210D27-EE36-4C58-BF1C-6188E7B298E6}"/>
              </a:ext>
            </a:extLst>
          </p:cNvPr>
          <p:cNvSpPr>
            <a:spLocks noGrp="1"/>
          </p:cNvSpPr>
          <p:nvPr>
            <p:ph type="body" sz="quarter" idx="10"/>
          </p:nvPr>
        </p:nvSpPr>
        <p:spPr/>
        <p:txBody>
          <a:bodyPr/>
          <a:lstStyle/>
          <a:p>
            <a:pPr lvl="1"/>
            <a:r>
              <a:rPr lang="en-US" dirty="0">
                <a:solidFill>
                  <a:schemeClr val="bg1">
                    <a:lumMod val="95000"/>
                  </a:schemeClr>
                </a:solidFill>
              </a:rPr>
              <a:t>Pre-requirement software</a:t>
            </a:r>
          </a:p>
          <a:p>
            <a:pPr lvl="2"/>
            <a:r>
              <a:rPr lang="en-US" dirty="0">
                <a:solidFill>
                  <a:schemeClr val="bg1">
                    <a:lumMod val="95000"/>
                  </a:schemeClr>
                </a:solidFill>
              </a:rPr>
              <a:t>Microsoft Visual Studio Enterprise 2019 Preview </a:t>
            </a:r>
            <a:br>
              <a:rPr lang="en-US" dirty="0">
                <a:solidFill>
                  <a:schemeClr val="bg1">
                    <a:lumMod val="95000"/>
                  </a:schemeClr>
                </a:solidFill>
              </a:rPr>
            </a:br>
            <a:r>
              <a:rPr lang="en-US" dirty="0">
                <a:solidFill>
                  <a:schemeClr val="bg1">
                    <a:lumMod val="95000"/>
                  </a:schemeClr>
                </a:solidFill>
              </a:rPr>
              <a:t>Version 16.0.0 Preview 2.2,</a:t>
            </a:r>
          </a:p>
          <a:p>
            <a:pPr lvl="2"/>
            <a:r>
              <a:rPr lang="en-US" dirty="0">
                <a:solidFill>
                  <a:schemeClr val="bg1">
                    <a:lumMod val="95000"/>
                  </a:schemeClr>
                </a:solidFill>
              </a:rPr>
              <a:t>Microsoft .NET Core SDK 3.0.100.010184.</a:t>
            </a:r>
          </a:p>
          <a:p>
            <a:pPr lvl="1"/>
            <a:r>
              <a:rPr lang="en-US" dirty="0">
                <a:solidFill>
                  <a:schemeClr val="bg1">
                    <a:lumMod val="95000"/>
                  </a:schemeClr>
                </a:solidFill>
              </a:rPr>
              <a:t>Visual Studio solution structure</a:t>
            </a:r>
          </a:p>
          <a:p>
            <a:pPr lvl="2"/>
            <a:r>
              <a:rPr lang="en-US" dirty="0">
                <a:solidFill>
                  <a:schemeClr val="bg1">
                    <a:lumMod val="95000"/>
                  </a:schemeClr>
                </a:solidFill>
              </a:rPr>
              <a:t>00.Example,</a:t>
            </a:r>
          </a:p>
          <a:p>
            <a:pPr lvl="3"/>
            <a:r>
              <a:rPr lang="en-US" dirty="0">
                <a:solidFill>
                  <a:schemeClr val="bg1">
                    <a:lumMod val="95000"/>
                  </a:schemeClr>
                </a:solidFill>
              </a:rPr>
              <a:t>#region C#7.0 Example, </a:t>
            </a:r>
          </a:p>
          <a:p>
            <a:pPr lvl="3"/>
            <a:r>
              <a:rPr lang="en-US" dirty="0">
                <a:solidFill>
                  <a:schemeClr val="bg1">
                    <a:lumMod val="95000"/>
                  </a:schemeClr>
                </a:solidFill>
              </a:rPr>
              <a:t>#region C#7.1 Example,</a:t>
            </a:r>
          </a:p>
          <a:p>
            <a:pPr lvl="4"/>
            <a:r>
              <a:rPr lang="en-US" dirty="0">
                <a:solidFill>
                  <a:schemeClr val="bg1">
                    <a:lumMod val="95000"/>
                  </a:schemeClr>
                </a:solidFill>
              </a:rPr>
              <a:t>#define _02_CSharp71_EXAMPLE_Question</a:t>
            </a:r>
          </a:p>
          <a:p>
            <a:pPr lvl="4"/>
            <a:r>
              <a:rPr lang="en-US" dirty="0">
                <a:solidFill>
                  <a:schemeClr val="bg1">
                    <a:lumMod val="95000"/>
                  </a:schemeClr>
                </a:solidFill>
              </a:rPr>
              <a:t>…</a:t>
            </a:r>
          </a:p>
          <a:p>
            <a:pPr lvl="3"/>
            <a:r>
              <a:rPr lang="en-US" dirty="0">
                <a:solidFill>
                  <a:schemeClr val="bg1">
                    <a:lumMod val="95000"/>
                  </a:schemeClr>
                </a:solidFill>
              </a:rPr>
              <a:t>…</a:t>
            </a:r>
          </a:p>
          <a:p>
            <a:pPr lvl="2"/>
            <a:r>
              <a:rPr lang="en-US" dirty="0">
                <a:solidFill>
                  <a:schemeClr val="bg1">
                    <a:lumMod val="95000"/>
                  </a:schemeClr>
                </a:solidFill>
              </a:rPr>
              <a:t>01.AsyncMain,</a:t>
            </a:r>
          </a:p>
          <a:p>
            <a:pPr lvl="2"/>
            <a:r>
              <a:rPr lang="en-US" dirty="0">
                <a:solidFill>
                  <a:schemeClr val="bg1">
                    <a:lumMod val="95000"/>
                  </a:schemeClr>
                </a:solidFill>
              </a:rPr>
              <a:t>…</a:t>
            </a:r>
          </a:p>
        </p:txBody>
      </p:sp>
      <p:sp>
        <p:nvSpPr>
          <p:cNvPr id="4" name="Symbol zastępczy tekstu 3">
            <a:extLst>
              <a:ext uri="{FF2B5EF4-FFF2-40B4-BE49-F238E27FC236}">
                <a16:creationId xmlns:a16="http://schemas.microsoft.com/office/drawing/2014/main" id="{54F2EB2C-CAA2-4384-BC6B-E7F319DC54E0}"/>
              </a:ext>
            </a:extLst>
          </p:cNvPr>
          <p:cNvSpPr>
            <a:spLocks noGrp="1"/>
          </p:cNvSpPr>
          <p:nvPr>
            <p:ph type="body" sz="quarter" idx="11"/>
          </p:nvPr>
        </p:nvSpPr>
        <p:spPr/>
        <p:txBody>
          <a:bodyPr/>
          <a:lstStyle/>
          <a:p>
            <a:r>
              <a:rPr lang="en-US" dirty="0"/>
              <a:t>How things will goanna to work here</a:t>
            </a:r>
          </a:p>
        </p:txBody>
      </p:sp>
      <p:sp>
        <p:nvSpPr>
          <p:cNvPr id="5" name="Symbol zastępczy tekstu 4">
            <a:extLst>
              <a:ext uri="{FF2B5EF4-FFF2-40B4-BE49-F238E27FC236}">
                <a16:creationId xmlns:a16="http://schemas.microsoft.com/office/drawing/2014/main" id="{0646A9C7-7C80-4303-9459-BBC215B1883B}"/>
              </a:ext>
            </a:extLst>
          </p:cNvPr>
          <p:cNvSpPr>
            <a:spLocks noGrp="1"/>
          </p:cNvSpPr>
          <p:nvPr>
            <p:ph type="body" sz="quarter" idx="12"/>
          </p:nvPr>
        </p:nvSpPr>
        <p:spPr/>
        <p:txBody>
          <a:bodyPr/>
          <a:lstStyle/>
          <a:p>
            <a:r>
              <a:rPr lang="en-US" dirty="0"/>
              <a:t>2</a:t>
            </a:r>
          </a:p>
        </p:txBody>
      </p:sp>
      <p:sp>
        <p:nvSpPr>
          <p:cNvPr id="9" name="Symbol zastępczy tekstu 2">
            <a:extLst>
              <a:ext uri="{FF2B5EF4-FFF2-40B4-BE49-F238E27FC236}">
                <a16:creationId xmlns:a16="http://schemas.microsoft.com/office/drawing/2014/main" id="{3766B312-BF49-451F-A096-A0461C69A215}"/>
              </a:ext>
            </a:extLst>
          </p:cNvPr>
          <p:cNvSpPr txBox="1">
            <a:spLocks/>
          </p:cNvSpPr>
          <p:nvPr/>
        </p:nvSpPr>
        <p:spPr>
          <a:xfrm>
            <a:off x="227347" y="1815351"/>
            <a:ext cx="11700000" cy="44676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Pre-requirement software</a:t>
            </a:r>
          </a:p>
          <a:p>
            <a:pPr lvl="2"/>
            <a:r>
              <a:rPr lang="en-US" dirty="0"/>
              <a:t>Microsoft Visual Studio Enterprise 2019 Preview </a:t>
            </a:r>
            <a:br>
              <a:rPr lang="en-US" dirty="0"/>
            </a:br>
            <a:r>
              <a:rPr lang="en-US" dirty="0"/>
              <a:t>Version 16.0.0 Preview 2.2,</a:t>
            </a:r>
          </a:p>
          <a:p>
            <a:pPr lvl="2"/>
            <a:r>
              <a:rPr lang="en-US" dirty="0"/>
              <a:t>Microsoft .NET Core SDK 3.0.100.010184.</a:t>
            </a:r>
          </a:p>
          <a:p>
            <a:pPr lvl="1"/>
            <a:r>
              <a:rPr lang="en-US" dirty="0"/>
              <a:t>Visual Studio solution structure</a:t>
            </a:r>
          </a:p>
          <a:p>
            <a:pPr lvl="2"/>
            <a:r>
              <a:rPr lang="en-US" dirty="0"/>
              <a:t>00.Example,</a:t>
            </a:r>
          </a:p>
          <a:p>
            <a:pPr lvl="3"/>
            <a:r>
              <a:rPr lang="en-US" dirty="0"/>
              <a:t>#region C#7.0 Example, </a:t>
            </a:r>
          </a:p>
          <a:p>
            <a:pPr lvl="3"/>
            <a:r>
              <a:rPr lang="en-US" dirty="0"/>
              <a:t>#region C#7.1 Example,</a:t>
            </a:r>
          </a:p>
          <a:p>
            <a:pPr lvl="4"/>
            <a:r>
              <a:rPr lang="en-US" dirty="0"/>
              <a:t>#define _02_CSharp71_EXAMPLE_Question</a:t>
            </a:r>
          </a:p>
          <a:p>
            <a:pPr lvl="4"/>
            <a:r>
              <a:rPr lang="en-US" dirty="0"/>
              <a:t>…</a:t>
            </a:r>
          </a:p>
          <a:p>
            <a:pPr lvl="3"/>
            <a:r>
              <a:rPr lang="en-US" dirty="0"/>
              <a:t>…</a:t>
            </a:r>
          </a:p>
          <a:p>
            <a:pPr lvl="2"/>
            <a:r>
              <a:rPr lang="en-US" dirty="0"/>
              <a:t>01.AsyncMain,</a:t>
            </a:r>
          </a:p>
          <a:p>
            <a:pPr lvl="2"/>
            <a:r>
              <a:rPr lang="en-US" dirty="0"/>
              <a:t>…</a:t>
            </a:r>
          </a:p>
        </p:txBody>
      </p:sp>
    </p:spTree>
    <p:extLst>
      <p:ext uri="{BB962C8B-B14F-4D97-AF65-F5344CB8AC3E}">
        <p14:creationId xmlns:p14="http://schemas.microsoft.com/office/powerpoint/2010/main" val="273031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fade">
                                      <p:cBhvr>
                                        <p:cTn id="18" dur="500"/>
                                        <p:tgtEl>
                                          <p:spTgt spid="9">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animEffect transition="in" filter="fade">
                                      <p:cBhvr>
                                        <p:cTn id="33" dur="500"/>
                                        <p:tgtEl>
                                          <p:spTgt spid="9">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10" end="10"/>
                                            </p:txEl>
                                          </p:spTgt>
                                        </p:tgtEl>
                                        <p:attrNameLst>
                                          <p:attrName>style.visibility</p:attrName>
                                        </p:attrNameLst>
                                      </p:cBhvr>
                                      <p:to>
                                        <p:strVal val="visible"/>
                                      </p:to>
                                    </p:set>
                                    <p:animEffect transition="in" filter="fade">
                                      <p:cBhvr>
                                        <p:cTn id="36" dur="500"/>
                                        <p:tgtEl>
                                          <p:spTgt spid="9">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animEffect transition="in" filter="fade">
                                      <p:cBhvr>
                                        <p:cTn id="39"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F020ACF8-239C-4F55-BECD-24775DC9CB64}"/>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Nullable reference types</a:t>
            </a:r>
          </a:p>
        </p:txBody>
      </p:sp>
      <p:sp>
        <p:nvSpPr>
          <p:cNvPr id="7" name="Freeform 37">
            <a:extLst>
              <a:ext uri="{FF2B5EF4-FFF2-40B4-BE49-F238E27FC236}">
                <a16:creationId xmlns:a16="http://schemas.microsoft.com/office/drawing/2014/main" id="{1A0A2503-2ACB-4112-B7E3-F34F626135FD}"/>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19EF1EDC-8499-4311-8AB2-BAA01C1BD694}"/>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C5B7AA83-F477-4504-BAA2-F35AF725510C}"/>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2" name="Group 573">
            <a:extLst>
              <a:ext uri="{FF2B5EF4-FFF2-40B4-BE49-F238E27FC236}">
                <a16:creationId xmlns:a16="http://schemas.microsoft.com/office/drawing/2014/main" id="{67A1F480-3C5A-460A-9422-9C53FD2ABF2A}"/>
              </a:ext>
            </a:extLst>
          </p:cNvPr>
          <p:cNvGrpSpPr/>
          <p:nvPr/>
        </p:nvGrpSpPr>
        <p:grpSpPr>
          <a:xfrm>
            <a:off x="7463907" y="3795537"/>
            <a:ext cx="935190" cy="1430800"/>
            <a:chOff x="9067801" y="3706813"/>
            <a:chExt cx="344487" cy="527050"/>
          </a:xfrm>
        </p:grpSpPr>
        <p:sp>
          <p:nvSpPr>
            <p:cNvPr id="13" name="Freeform 128">
              <a:extLst>
                <a:ext uri="{FF2B5EF4-FFF2-40B4-BE49-F238E27FC236}">
                  <a16:creationId xmlns:a16="http://schemas.microsoft.com/office/drawing/2014/main" id="{7E4D1F9C-CB35-4CA5-ACCB-0665EE81F82F}"/>
                </a:ext>
              </a:extLst>
            </p:cNvPr>
            <p:cNvSpPr>
              <a:spLocks/>
            </p:cNvSpPr>
            <p:nvPr/>
          </p:nvSpPr>
          <p:spPr bwMode="auto">
            <a:xfrm>
              <a:off x="9217026" y="4211638"/>
              <a:ext cx="77787" cy="22225"/>
            </a:xfrm>
            <a:custGeom>
              <a:avLst/>
              <a:gdLst>
                <a:gd name="T0" fmla="*/ 0 w 40"/>
                <a:gd name="T1" fmla="*/ 0 h 11"/>
                <a:gd name="T2" fmla="*/ 12 w 40"/>
                <a:gd name="T3" fmla="*/ 11 h 11"/>
                <a:gd name="T4" fmla="*/ 40 w 40"/>
                <a:gd name="T5" fmla="*/ 0 h 11"/>
                <a:gd name="T6" fmla="*/ 0 w 40"/>
                <a:gd name="T7" fmla="*/ 0 h 11"/>
              </a:gdLst>
              <a:ahLst/>
              <a:cxnLst>
                <a:cxn ang="0">
                  <a:pos x="T0" y="T1"/>
                </a:cxn>
                <a:cxn ang="0">
                  <a:pos x="T2" y="T3"/>
                </a:cxn>
                <a:cxn ang="0">
                  <a:pos x="T4" y="T5"/>
                </a:cxn>
                <a:cxn ang="0">
                  <a:pos x="T6" y="T7"/>
                </a:cxn>
              </a:cxnLst>
              <a:rect l="0" t="0" r="r" b="b"/>
              <a:pathLst>
                <a:path w="40" h="11">
                  <a:moveTo>
                    <a:pt x="0" y="0"/>
                  </a:moveTo>
                  <a:cubicBezTo>
                    <a:pt x="7" y="6"/>
                    <a:pt x="12" y="11"/>
                    <a:pt x="12" y="11"/>
                  </a:cubicBezTo>
                  <a:cubicBezTo>
                    <a:pt x="24" y="11"/>
                    <a:pt x="34" y="6"/>
                    <a:pt x="40"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29">
              <a:extLst>
                <a:ext uri="{FF2B5EF4-FFF2-40B4-BE49-F238E27FC236}">
                  <a16:creationId xmlns:a16="http://schemas.microsoft.com/office/drawing/2014/main" id="{8C584CF2-040D-440A-BECA-524C6E8AFB59}"/>
                </a:ext>
              </a:extLst>
            </p:cNvPr>
            <p:cNvSpPr>
              <a:spLocks/>
            </p:cNvSpPr>
            <p:nvPr/>
          </p:nvSpPr>
          <p:spPr bwMode="auto">
            <a:xfrm>
              <a:off x="9169401" y="4102100"/>
              <a:ext cx="141287" cy="26988"/>
            </a:xfrm>
            <a:custGeom>
              <a:avLst/>
              <a:gdLst>
                <a:gd name="T0" fmla="*/ 73 w 73"/>
                <a:gd name="T1" fmla="*/ 8 h 14"/>
                <a:gd name="T2" fmla="*/ 68 w 73"/>
                <a:gd name="T3" fmla="*/ 14 h 14"/>
                <a:gd name="T4" fmla="*/ 5 w 73"/>
                <a:gd name="T5" fmla="*/ 14 h 14"/>
                <a:gd name="T6" fmla="*/ 0 w 73"/>
                <a:gd name="T7" fmla="*/ 8 h 14"/>
                <a:gd name="T8" fmla="*/ 0 w 73"/>
                <a:gd name="T9" fmla="*/ 5 h 14"/>
                <a:gd name="T10" fmla="*/ 5 w 73"/>
                <a:gd name="T11" fmla="*/ 0 h 14"/>
                <a:gd name="T12" fmla="*/ 68 w 73"/>
                <a:gd name="T13" fmla="*/ 0 h 14"/>
                <a:gd name="T14" fmla="*/ 73 w 73"/>
                <a:gd name="T15" fmla="*/ 5 h 14"/>
                <a:gd name="T16" fmla="*/ 73 w 73"/>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8"/>
                  </a:moveTo>
                  <a:cubicBezTo>
                    <a:pt x="73" y="11"/>
                    <a:pt x="71" y="14"/>
                    <a:pt x="68" y="14"/>
                  </a:cubicBezTo>
                  <a:cubicBezTo>
                    <a:pt x="5" y="14"/>
                    <a:pt x="5" y="14"/>
                    <a:pt x="5" y="14"/>
                  </a:cubicBezTo>
                  <a:cubicBezTo>
                    <a:pt x="2" y="14"/>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30">
              <a:extLst>
                <a:ext uri="{FF2B5EF4-FFF2-40B4-BE49-F238E27FC236}">
                  <a16:creationId xmlns:a16="http://schemas.microsoft.com/office/drawing/2014/main" id="{C6344608-E269-4227-9562-BE8E3E6D5AFC}"/>
                </a:ext>
              </a:extLst>
            </p:cNvPr>
            <p:cNvSpPr>
              <a:spLocks/>
            </p:cNvSpPr>
            <p:nvPr/>
          </p:nvSpPr>
          <p:spPr bwMode="auto">
            <a:xfrm>
              <a:off x="9169401" y="4138613"/>
              <a:ext cx="141287" cy="25400"/>
            </a:xfrm>
            <a:custGeom>
              <a:avLst/>
              <a:gdLst>
                <a:gd name="T0" fmla="*/ 73 w 73"/>
                <a:gd name="T1" fmla="*/ 8 h 13"/>
                <a:gd name="T2" fmla="*/ 68 w 73"/>
                <a:gd name="T3" fmla="*/ 13 h 13"/>
                <a:gd name="T4" fmla="*/ 5 w 73"/>
                <a:gd name="T5" fmla="*/ 13 h 13"/>
                <a:gd name="T6" fmla="*/ 0 w 73"/>
                <a:gd name="T7" fmla="*/ 8 h 13"/>
                <a:gd name="T8" fmla="*/ 0 w 73"/>
                <a:gd name="T9" fmla="*/ 5 h 13"/>
                <a:gd name="T10" fmla="*/ 5 w 73"/>
                <a:gd name="T11" fmla="*/ 0 h 13"/>
                <a:gd name="T12" fmla="*/ 68 w 73"/>
                <a:gd name="T13" fmla="*/ 0 h 13"/>
                <a:gd name="T14" fmla="*/ 73 w 73"/>
                <a:gd name="T15" fmla="*/ 5 h 13"/>
                <a:gd name="T16" fmla="*/ 73 w 73"/>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
                  <a:moveTo>
                    <a:pt x="73" y="8"/>
                  </a:moveTo>
                  <a:cubicBezTo>
                    <a:pt x="73" y="11"/>
                    <a:pt x="71" y="13"/>
                    <a:pt x="68" y="13"/>
                  </a:cubicBezTo>
                  <a:cubicBezTo>
                    <a:pt x="5" y="13"/>
                    <a:pt x="5" y="13"/>
                    <a:pt x="5" y="13"/>
                  </a:cubicBezTo>
                  <a:cubicBezTo>
                    <a:pt x="2" y="13"/>
                    <a:pt x="0" y="11"/>
                    <a:pt x="0" y="8"/>
                  </a:cubicBezTo>
                  <a:cubicBezTo>
                    <a:pt x="0" y="5"/>
                    <a:pt x="0" y="5"/>
                    <a:pt x="0" y="5"/>
                  </a:cubicBezTo>
                  <a:cubicBezTo>
                    <a:pt x="0" y="2"/>
                    <a:pt x="2" y="0"/>
                    <a:pt x="5" y="0"/>
                  </a:cubicBezTo>
                  <a:cubicBezTo>
                    <a:pt x="68" y="0"/>
                    <a:pt x="68" y="0"/>
                    <a:pt x="68" y="0"/>
                  </a:cubicBezTo>
                  <a:cubicBezTo>
                    <a:pt x="71" y="0"/>
                    <a:pt x="73" y="2"/>
                    <a:pt x="73" y="5"/>
                  </a:cubicBezTo>
                  <a:lnTo>
                    <a:pt x="73"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31">
              <a:extLst>
                <a:ext uri="{FF2B5EF4-FFF2-40B4-BE49-F238E27FC236}">
                  <a16:creationId xmlns:a16="http://schemas.microsoft.com/office/drawing/2014/main" id="{17D09F71-E457-4385-A112-2F37997B195D}"/>
                </a:ext>
              </a:extLst>
            </p:cNvPr>
            <p:cNvSpPr>
              <a:spLocks/>
            </p:cNvSpPr>
            <p:nvPr/>
          </p:nvSpPr>
          <p:spPr bwMode="auto">
            <a:xfrm>
              <a:off x="9169401" y="4173538"/>
              <a:ext cx="141287" cy="26988"/>
            </a:xfrm>
            <a:custGeom>
              <a:avLst/>
              <a:gdLst>
                <a:gd name="T0" fmla="*/ 73 w 73"/>
                <a:gd name="T1" fmla="*/ 9 h 14"/>
                <a:gd name="T2" fmla="*/ 68 w 73"/>
                <a:gd name="T3" fmla="*/ 14 h 14"/>
                <a:gd name="T4" fmla="*/ 5 w 73"/>
                <a:gd name="T5" fmla="*/ 14 h 14"/>
                <a:gd name="T6" fmla="*/ 0 w 73"/>
                <a:gd name="T7" fmla="*/ 9 h 14"/>
                <a:gd name="T8" fmla="*/ 0 w 73"/>
                <a:gd name="T9" fmla="*/ 6 h 14"/>
                <a:gd name="T10" fmla="*/ 5 w 73"/>
                <a:gd name="T11" fmla="*/ 0 h 14"/>
                <a:gd name="T12" fmla="*/ 68 w 73"/>
                <a:gd name="T13" fmla="*/ 0 h 14"/>
                <a:gd name="T14" fmla="*/ 73 w 73"/>
                <a:gd name="T15" fmla="*/ 6 h 14"/>
                <a:gd name="T16" fmla="*/ 73 w 73"/>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4">
                  <a:moveTo>
                    <a:pt x="73" y="9"/>
                  </a:moveTo>
                  <a:cubicBezTo>
                    <a:pt x="73" y="12"/>
                    <a:pt x="71" y="14"/>
                    <a:pt x="68" y="14"/>
                  </a:cubicBezTo>
                  <a:cubicBezTo>
                    <a:pt x="5" y="14"/>
                    <a:pt x="5" y="14"/>
                    <a:pt x="5" y="14"/>
                  </a:cubicBezTo>
                  <a:cubicBezTo>
                    <a:pt x="2" y="14"/>
                    <a:pt x="0" y="12"/>
                    <a:pt x="0" y="9"/>
                  </a:cubicBezTo>
                  <a:cubicBezTo>
                    <a:pt x="0" y="6"/>
                    <a:pt x="0" y="6"/>
                    <a:pt x="0" y="6"/>
                  </a:cubicBezTo>
                  <a:cubicBezTo>
                    <a:pt x="0" y="3"/>
                    <a:pt x="2" y="0"/>
                    <a:pt x="5" y="0"/>
                  </a:cubicBezTo>
                  <a:cubicBezTo>
                    <a:pt x="68" y="0"/>
                    <a:pt x="68" y="0"/>
                    <a:pt x="68" y="0"/>
                  </a:cubicBezTo>
                  <a:cubicBezTo>
                    <a:pt x="71" y="0"/>
                    <a:pt x="73" y="3"/>
                    <a:pt x="73" y="6"/>
                  </a:cubicBezTo>
                  <a:lnTo>
                    <a:pt x="73" y="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2">
              <a:extLst>
                <a:ext uri="{FF2B5EF4-FFF2-40B4-BE49-F238E27FC236}">
                  <a16:creationId xmlns:a16="http://schemas.microsoft.com/office/drawing/2014/main" id="{4B452992-7424-4B8E-83F3-64547D392F4C}"/>
                </a:ext>
              </a:extLst>
            </p:cNvPr>
            <p:cNvSpPr>
              <a:spLocks/>
            </p:cNvSpPr>
            <p:nvPr/>
          </p:nvSpPr>
          <p:spPr bwMode="auto">
            <a:xfrm>
              <a:off x="9067801" y="3706813"/>
              <a:ext cx="344487" cy="373063"/>
            </a:xfrm>
            <a:custGeom>
              <a:avLst/>
              <a:gdLst>
                <a:gd name="T0" fmla="*/ 177 w 179"/>
                <a:gd name="T1" fmla="*/ 87 h 193"/>
                <a:gd name="T2" fmla="*/ 177 w 179"/>
                <a:gd name="T3" fmla="*/ 87 h 193"/>
                <a:gd name="T4" fmla="*/ 90 w 179"/>
                <a:gd name="T5" fmla="*/ 0 h 193"/>
                <a:gd name="T6" fmla="*/ 2 w 179"/>
                <a:gd name="T7" fmla="*/ 87 h 193"/>
                <a:gd name="T8" fmla="*/ 27 w 179"/>
                <a:gd name="T9" fmla="*/ 151 h 193"/>
                <a:gd name="T10" fmla="*/ 53 w 179"/>
                <a:gd name="T11" fmla="*/ 193 h 193"/>
                <a:gd name="T12" fmla="*/ 90 w 179"/>
                <a:gd name="T13" fmla="*/ 193 h 193"/>
                <a:gd name="T14" fmla="*/ 126 w 179"/>
                <a:gd name="T15" fmla="*/ 193 h 193"/>
                <a:gd name="T16" fmla="*/ 152 w 179"/>
                <a:gd name="T17" fmla="*/ 151 h 193"/>
                <a:gd name="T18" fmla="*/ 177 w 179"/>
                <a:gd name="T19" fmla="*/ 8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3">
                  <a:moveTo>
                    <a:pt x="177" y="87"/>
                  </a:moveTo>
                  <a:cubicBezTo>
                    <a:pt x="177" y="87"/>
                    <a:pt x="177" y="87"/>
                    <a:pt x="177" y="87"/>
                  </a:cubicBezTo>
                  <a:cubicBezTo>
                    <a:pt x="177" y="39"/>
                    <a:pt x="138" y="0"/>
                    <a:pt x="90" y="0"/>
                  </a:cubicBezTo>
                  <a:cubicBezTo>
                    <a:pt x="41" y="0"/>
                    <a:pt x="2" y="39"/>
                    <a:pt x="2" y="87"/>
                  </a:cubicBezTo>
                  <a:cubicBezTo>
                    <a:pt x="2" y="87"/>
                    <a:pt x="0" y="124"/>
                    <a:pt x="27" y="151"/>
                  </a:cubicBezTo>
                  <a:cubicBezTo>
                    <a:pt x="54" y="178"/>
                    <a:pt x="53" y="193"/>
                    <a:pt x="53" y="193"/>
                  </a:cubicBezTo>
                  <a:cubicBezTo>
                    <a:pt x="90" y="193"/>
                    <a:pt x="90" y="193"/>
                    <a:pt x="90" y="193"/>
                  </a:cubicBezTo>
                  <a:cubicBezTo>
                    <a:pt x="126" y="193"/>
                    <a:pt x="126" y="193"/>
                    <a:pt x="126" y="193"/>
                  </a:cubicBezTo>
                  <a:cubicBezTo>
                    <a:pt x="126" y="193"/>
                    <a:pt x="126" y="178"/>
                    <a:pt x="152" y="151"/>
                  </a:cubicBezTo>
                  <a:cubicBezTo>
                    <a:pt x="179" y="124"/>
                    <a:pt x="177" y="87"/>
                    <a:pt x="177" y="87"/>
                  </a:cubicBez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Line 133">
              <a:extLst>
                <a:ext uri="{FF2B5EF4-FFF2-40B4-BE49-F238E27FC236}">
                  <a16:creationId xmlns:a16="http://schemas.microsoft.com/office/drawing/2014/main" id="{CEB49275-9977-46CB-9612-3F8188DF3192}"/>
                </a:ext>
              </a:extLst>
            </p:cNvPr>
            <p:cNvSpPr>
              <a:spLocks noChangeShapeType="1"/>
            </p:cNvSpPr>
            <p:nvPr/>
          </p:nvSpPr>
          <p:spPr bwMode="auto">
            <a:xfrm>
              <a:off x="9240838" y="4079875"/>
              <a:ext cx="0" cy="0"/>
            </a:xfrm>
            <a:prstGeom prst="line">
              <a:avLst/>
            </a:prstGeom>
            <a:noFill/>
            <a:ln w="4763" cap="flat">
              <a:solidFill>
                <a:srgbClr val="231F2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34">
              <a:extLst>
                <a:ext uri="{FF2B5EF4-FFF2-40B4-BE49-F238E27FC236}">
                  <a16:creationId xmlns:a16="http://schemas.microsoft.com/office/drawing/2014/main" id="{6ADD13B9-D82B-456F-82A8-BA38CBC67356}"/>
                </a:ext>
              </a:extLst>
            </p:cNvPr>
            <p:cNvSpPr>
              <a:spLocks noEditPoints="1"/>
            </p:cNvSpPr>
            <p:nvPr/>
          </p:nvSpPr>
          <p:spPr bwMode="auto">
            <a:xfrm>
              <a:off x="9151938" y="3890963"/>
              <a:ext cx="177800" cy="188913"/>
            </a:xfrm>
            <a:custGeom>
              <a:avLst/>
              <a:gdLst>
                <a:gd name="T0" fmla="*/ 71 w 92"/>
                <a:gd name="T1" fmla="*/ 0 h 98"/>
                <a:gd name="T2" fmla="*/ 46 w 92"/>
                <a:gd name="T3" fmla="*/ 14 h 98"/>
                <a:gd name="T4" fmla="*/ 20 w 92"/>
                <a:gd name="T5" fmla="*/ 0 h 98"/>
                <a:gd name="T6" fmla="*/ 0 w 92"/>
                <a:gd name="T7" fmla="*/ 20 h 98"/>
                <a:gd name="T8" fmla="*/ 20 w 92"/>
                <a:gd name="T9" fmla="*/ 41 h 98"/>
                <a:gd name="T10" fmla="*/ 20 w 92"/>
                <a:gd name="T11" fmla="*/ 41 h 98"/>
                <a:gd name="T12" fmla="*/ 31 w 92"/>
                <a:gd name="T13" fmla="*/ 38 h 98"/>
                <a:gd name="T14" fmla="*/ 31 w 92"/>
                <a:gd name="T15" fmla="*/ 98 h 98"/>
                <a:gd name="T16" fmla="*/ 39 w 92"/>
                <a:gd name="T17" fmla="*/ 98 h 98"/>
                <a:gd name="T18" fmla="*/ 39 w 92"/>
                <a:gd name="T19" fmla="*/ 33 h 98"/>
                <a:gd name="T20" fmla="*/ 46 w 92"/>
                <a:gd name="T21" fmla="*/ 26 h 98"/>
                <a:gd name="T22" fmla="*/ 53 w 92"/>
                <a:gd name="T23" fmla="*/ 33 h 98"/>
                <a:gd name="T24" fmla="*/ 53 w 92"/>
                <a:gd name="T25" fmla="*/ 98 h 98"/>
                <a:gd name="T26" fmla="*/ 60 w 92"/>
                <a:gd name="T27" fmla="*/ 98 h 98"/>
                <a:gd name="T28" fmla="*/ 60 w 92"/>
                <a:gd name="T29" fmla="*/ 38 h 98"/>
                <a:gd name="T30" fmla="*/ 71 w 92"/>
                <a:gd name="T31" fmla="*/ 41 h 98"/>
                <a:gd name="T32" fmla="*/ 72 w 92"/>
                <a:gd name="T33" fmla="*/ 41 h 98"/>
                <a:gd name="T34" fmla="*/ 86 w 92"/>
                <a:gd name="T35" fmla="*/ 35 h 98"/>
                <a:gd name="T36" fmla="*/ 92 w 92"/>
                <a:gd name="T37" fmla="*/ 20 h 98"/>
                <a:gd name="T38" fmla="*/ 71 w 92"/>
                <a:gd name="T39" fmla="*/ 0 h 98"/>
                <a:gd name="T40" fmla="*/ 20 w 92"/>
                <a:gd name="T41" fmla="*/ 33 h 98"/>
                <a:gd name="T42" fmla="*/ 20 w 92"/>
                <a:gd name="T43" fmla="*/ 33 h 98"/>
                <a:gd name="T44" fmla="*/ 7 w 92"/>
                <a:gd name="T45" fmla="*/ 20 h 98"/>
                <a:gd name="T46" fmla="*/ 20 w 92"/>
                <a:gd name="T47" fmla="*/ 8 h 98"/>
                <a:gd name="T48" fmla="*/ 41 w 92"/>
                <a:gd name="T49" fmla="*/ 20 h 98"/>
                <a:gd name="T50" fmla="*/ 20 w 92"/>
                <a:gd name="T51" fmla="*/ 33 h 98"/>
                <a:gd name="T52" fmla="*/ 80 w 92"/>
                <a:gd name="T53" fmla="*/ 29 h 98"/>
                <a:gd name="T54" fmla="*/ 72 w 92"/>
                <a:gd name="T55" fmla="*/ 33 h 98"/>
                <a:gd name="T56" fmla="*/ 71 w 92"/>
                <a:gd name="T57" fmla="*/ 33 h 98"/>
                <a:gd name="T58" fmla="*/ 51 w 92"/>
                <a:gd name="T59" fmla="*/ 20 h 98"/>
                <a:gd name="T60" fmla="*/ 71 w 92"/>
                <a:gd name="T61" fmla="*/ 8 h 98"/>
                <a:gd name="T62" fmla="*/ 84 w 92"/>
                <a:gd name="T63" fmla="*/ 20 h 98"/>
                <a:gd name="T64" fmla="*/ 80 w 92"/>
                <a:gd name="T65"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8">
                  <a:moveTo>
                    <a:pt x="71" y="0"/>
                  </a:moveTo>
                  <a:cubicBezTo>
                    <a:pt x="71" y="0"/>
                    <a:pt x="58" y="0"/>
                    <a:pt x="46" y="14"/>
                  </a:cubicBezTo>
                  <a:cubicBezTo>
                    <a:pt x="33" y="0"/>
                    <a:pt x="21" y="0"/>
                    <a:pt x="20" y="0"/>
                  </a:cubicBezTo>
                  <a:cubicBezTo>
                    <a:pt x="9" y="0"/>
                    <a:pt x="0" y="9"/>
                    <a:pt x="0" y="20"/>
                  </a:cubicBezTo>
                  <a:cubicBezTo>
                    <a:pt x="0" y="32"/>
                    <a:pt x="9" y="41"/>
                    <a:pt x="20" y="41"/>
                  </a:cubicBezTo>
                  <a:cubicBezTo>
                    <a:pt x="20" y="41"/>
                    <a:pt x="20" y="41"/>
                    <a:pt x="20" y="41"/>
                  </a:cubicBezTo>
                  <a:cubicBezTo>
                    <a:pt x="24" y="41"/>
                    <a:pt x="28" y="40"/>
                    <a:pt x="31" y="38"/>
                  </a:cubicBezTo>
                  <a:cubicBezTo>
                    <a:pt x="31" y="98"/>
                    <a:pt x="31" y="98"/>
                    <a:pt x="31" y="98"/>
                  </a:cubicBezTo>
                  <a:cubicBezTo>
                    <a:pt x="39" y="98"/>
                    <a:pt x="39" y="98"/>
                    <a:pt x="39" y="98"/>
                  </a:cubicBezTo>
                  <a:cubicBezTo>
                    <a:pt x="39" y="33"/>
                    <a:pt x="39" y="33"/>
                    <a:pt x="39" y="33"/>
                  </a:cubicBezTo>
                  <a:cubicBezTo>
                    <a:pt x="42" y="31"/>
                    <a:pt x="44" y="28"/>
                    <a:pt x="46" y="26"/>
                  </a:cubicBezTo>
                  <a:cubicBezTo>
                    <a:pt x="47" y="28"/>
                    <a:pt x="50" y="31"/>
                    <a:pt x="53" y="33"/>
                  </a:cubicBezTo>
                  <a:cubicBezTo>
                    <a:pt x="53" y="98"/>
                    <a:pt x="53" y="98"/>
                    <a:pt x="53" y="98"/>
                  </a:cubicBezTo>
                  <a:cubicBezTo>
                    <a:pt x="60" y="98"/>
                    <a:pt x="60" y="98"/>
                    <a:pt x="60" y="98"/>
                  </a:cubicBezTo>
                  <a:cubicBezTo>
                    <a:pt x="60" y="38"/>
                    <a:pt x="60" y="38"/>
                    <a:pt x="60" y="38"/>
                  </a:cubicBezTo>
                  <a:cubicBezTo>
                    <a:pt x="64" y="40"/>
                    <a:pt x="67" y="41"/>
                    <a:pt x="71" y="41"/>
                  </a:cubicBezTo>
                  <a:cubicBezTo>
                    <a:pt x="72" y="41"/>
                    <a:pt x="72" y="41"/>
                    <a:pt x="72" y="41"/>
                  </a:cubicBezTo>
                  <a:cubicBezTo>
                    <a:pt x="77" y="41"/>
                    <a:pt x="82" y="39"/>
                    <a:pt x="86" y="35"/>
                  </a:cubicBezTo>
                  <a:cubicBezTo>
                    <a:pt x="90" y="31"/>
                    <a:pt x="92" y="26"/>
                    <a:pt x="92" y="20"/>
                  </a:cubicBezTo>
                  <a:cubicBezTo>
                    <a:pt x="92" y="9"/>
                    <a:pt x="83" y="0"/>
                    <a:pt x="71" y="0"/>
                  </a:cubicBezTo>
                  <a:close/>
                  <a:moveTo>
                    <a:pt x="20" y="33"/>
                  </a:moveTo>
                  <a:cubicBezTo>
                    <a:pt x="20" y="33"/>
                    <a:pt x="20" y="33"/>
                    <a:pt x="20" y="33"/>
                  </a:cubicBezTo>
                  <a:cubicBezTo>
                    <a:pt x="13" y="33"/>
                    <a:pt x="7" y="27"/>
                    <a:pt x="7" y="20"/>
                  </a:cubicBezTo>
                  <a:cubicBezTo>
                    <a:pt x="7" y="13"/>
                    <a:pt x="13" y="8"/>
                    <a:pt x="20" y="8"/>
                  </a:cubicBezTo>
                  <a:cubicBezTo>
                    <a:pt x="21" y="8"/>
                    <a:pt x="31" y="8"/>
                    <a:pt x="41" y="20"/>
                  </a:cubicBezTo>
                  <a:cubicBezTo>
                    <a:pt x="38" y="24"/>
                    <a:pt x="30" y="33"/>
                    <a:pt x="20" y="33"/>
                  </a:cubicBezTo>
                  <a:close/>
                  <a:moveTo>
                    <a:pt x="80" y="29"/>
                  </a:moveTo>
                  <a:cubicBezTo>
                    <a:pt x="78" y="32"/>
                    <a:pt x="75" y="33"/>
                    <a:pt x="72" y="33"/>
                  </a:cubicBezTo>
                  <a:cubicBezTo>
                    <a:pt x="71" y="33"/>
                    <a:pt x="71" y="33"/>
                    <a:pt x="71" y="33"/>
                  </a:cubicBezTo>
                  <a:cubicBezTo>
                    <a:pt x="62" y="33"/>
                    <a:pt x="54" y="24"/>
                    <a:pt x="51" y="20"/>
                  </a:cubicBezTo>
                  <a:cubicBezTo>
                    <a:pt x="61" y="8"/>
                    <a:pt x="71" y="8"/>
                    <a:pt x="71" y="8"/>
                  </a:cubicBezTo>
                  <a:cubicBezTo>
                    <a:pt x="78" y="8"/>
                    <a:pt x="84" y="13"/>
                    <a:pt x="84" y="20"/>
                  </a:cubicBezTo>
                  <a:cubicBezTo>
                    <a:pt x="84" y="24"/>
                    <a:pt x="83" y="27"/>
                    <a:pt x="80" y="2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00531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Non-nullable </a:t>
            </a:r>
            <a:b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b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value types</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Nullable value types</a:t>
            </a:r>
          </a:p>
        </p:txBody>
      </p:sp>
      <p:sp>
        <p:nvSpPr>
          <p:cNvPr id="50" name="Text Placeholder 10">
            <a:extLst>
              <a:ext uri="{FF2B5EF4-FFF2-40B4-BE49-F238E27FC236}">
                <a16:creationId xmlns:a16="http://schemas.microsoft.com/office/drawing/2014/main" id="{18921B0F-9C57-4F3C-B875-00D36852E225}"/>
              </a:ext>
            </a:extLst>
          </p:cNvPr>
          <p:cNvSpPr txBox="1">
            <a:spLocks/>
          </p:cNvSpPr>
          <p:nvPr/>
        </p:nvSpPr>
        <p:spPr>
          <a:xfrm>
            <a:off x="3476519" y="3709289"/>
            <a:ext cx="2443286"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Referente </a:t>
            </a:r>
            <a:r>
              <a:rPr lang="pt-PT" b="1" dirty="0">
                <a:solidFill>
                  <a:schemeClr val="tx2"/>
                </a:solidFill>
                <a:latin typeface="Verdana" panose="020B0604030504040204" pitchFamily="34" charset="0"/>
                <a:ea typeface="Verdana" panose="020B0604030504040204" pitchFamily="34" charset="0"/>
                <a:cs typeface="Verdana" panose="020B0604030504040204" pitchFamily="34" charset="0"/>
              </a:rPr>
              <a:t>types</a:t>
            </a:r>
            <a:endPar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57" name="Obraz 56">
            <a:extLst>
              <a:ext uri="{FF2B5EF4-FFF2-40B4-BE49-F238E27FC236}">
                <a16:creationId xmlns:a16="http://schemas.microsoft.com/office/drawing/2014/main" id="{BDC0C295-A509-49EC-83E9-5B6DCDC87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72" y="4799738"/>
            <a:ext cx="1475358" cy="210765"/>
          </a:xfrm>
          <a:prstGeom prst="rect">
            <a:avLst/>
          </a:prstGeom>
        </p:spPr>
      </p:pic>
      <p:pic>
        <p:nvPicPr>
          <p:cNvPr id="59" name="Obraz 58">
            <a:extLst>
              <a:ext uri="{FF2B5EF4-FFF2-40B4-BE49-F238E27FC236}">
                <a16:creationId xmlns:a16="http://schemas.microsoft.com/office/drawing/2014/main" id="{1C2E424D-8E03-4968-AA00-EBA910F2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74" y="5090398"/>
            <a:ext cx="2172506" cy="397211"/>
          </a:xfrm>
          <a:prstGeom prst="rect">
            <a:avLst/>
          </a:prstGeom>
        </p:spPr>
      </p:pic>
      <p:pic>
        <p:nvPicPr>
          <p:cNvPr id="61" name="Obraz 60">
            <a:extLst>
              <a:ext uri="{FF2B5EF4-FFF2-40B4-BE49-F238E27FC236}">
                <a16:creationId xmlns:a16="http://schemas.microsoft.com/office/drawing/2014/main" id="{BDCCB597-1BF0-491E-8522-E31DB03C3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72" y="4559305"/>
            <a:ext cx="1475358" cy="210765"/>
          </a:xfrm>
          <a:prstGeom prst="rect">
            <a:avLst/>
          </a:prstGeom>
        </p:spPr>
      </p:pic>
      <p:pic>
        <p:nvPicPr>
          <p:cNvPr id="63" name="Obraz 62">
            <a:extLst>
              <a:ext uri="{FF2B5EF4-FFF2-40B4-BE49-F238E27FC236}">
                <a16:creationId xmlns:a16="http://schemas.microsoft.com/office/drawing/2014/main" id="{C101F8F6-E0E9-4F37-AD71-4B45B16CC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872" y="3709289"/>
            <a:ext cx="1134895" cy="218872"/>
          </a:xfrm>
          <a:prstGeom prst="rect">
            <a:avLst/>
          </a:prstGeom>
        </p:spPr>
      </p:pic>
      <p:pic>
        <p:nvPicPr>
          <p:cNvPr id="65" name="Obraz 64">
            <a:extLst>
              <a:ext uri="{FF2B5EF4-FFF2-40B4-BE49-F238E27FC236}">
                <a16:creationId xmlns:a16="http://schemas.microsoft.com/office/drawing/2014/main" id="{327701B6-81D2-40D1-9C1E-6F3EE1F9C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872" y="3946299"/>
            <a:ext cx="1394294" cy="210765"/>
          </a:xfrm>
          <a:prstGeom prst="rect">
            <a:avLst/>
          </a:prstGeom>
        </p:spPr>
      </p:pic>
      <p:pic>
        <p:nvPicPr>
          <p:cNvPr id="67" name="Obraz 66">
            <a:extLst>
              <a:ext uri="{FF2B5EF4-FFF2-40B4-BE49-F238E27FC236}">
                <a16:creationId xmlns:a16="http://schemas.microsoft.com/office/drawing/2014/main" id="{4BE1815C-10E8-4B70-AFAB-1BCE33B0B3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872" y="4217743"/>
            <a:ext cx="2172508" cy="275616"/>
          </a:xfrm>
          <a:prstGeom prst="rect">
            <a:avLst/>
          </a:prstGeom>
        </p:spPr>
      </p:pic>
      <p:pic>
        <p:nvPicPr>
          <p:cNvPr id="69" name="Obraz 68">
            <a:extLst>
              <a:ext uri="{FF2B5EF4-FFF2-40B4-BE49-F238E27FC236}">
                <a16:creationId xmlns:a16="http://schemas.microsoft.com/office/drawing/2014/main" id="{765499DD-DD41-4D30-984E-2CAD84F94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484" y="4460644"/>
            <a:ext cx="1764438" cy="246838"/>
          </a:xfrm>
          <a:prstGeom prst="rect">
            <a:avLst/>
          </a:prstGeom>
        </p:spPr>
      </p:pic>
      <p:pic>
        <p:nvPicPr>
          <p:cNvPr id="71" name="Obraz 70">
            <a:extLst>
              <a:ext uri="{FF2B5EF4-FFF2-40B4-BE49-F238E27FC236}">
                <a16:creationId xmlns:a16="http://schemas.microsoft.com/office/drawing/2014/main" id="{BB2E3EA9-DB17-4208-B3C2-7E5C96DD1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8484" y="4191161"/>
            <a:ext cx="1764439" cy="237696"/>
          </a:xfrm>
          <a:prstGeom prst="rect">
            <a:avLst/>
          </a:prstGeom>
        </p:spPr>
      </p:pic>
      <p:pic>
        <p:nvPicPr>
          <p:cNvPr id="73" name="Obraz 72">
            <a:extLst>
              <a:ext uri="{FF2B5EF4-FFF2-40B4-BE49-F238E27FC236}">
                <a16:creationId xmlns:a16="http://schemas.microsoft.com/office/drawing/2014/main" id="{0BD137AB-47AD-4F22-84B7-FE7769E72B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8484" y="3681405"/>
            <a:ext cx="1380468" cy="237696"/>
          </a:xfrm>
          <a:prstGeom prst="rect">
            <a:avLst/>
          </a:prstGeom>
        </p:spPr>
      </p:pic>
      <p:pic>
        <p:nvPicPr>
          <p:cNvPr id="75" name="Obraz 74">
            <a:extLst>
              <a:ext uri="{FF2B5EF4-FFF2-40B4-BE49-F238E27FC236}">
                <a16:creationId xmlns:a16="http://schemas.microsoft.com/office/drawing/2014/main" id="{B9B3B48B-D23B-4FF4-8133-1CA828E643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8484" y="3945428"/>
            <a:ext cx="1663875" cy="237696"/>
          </a:xfrm>
          <a:prstGeom prst="rect">
            <a:avLst/>
          </a:prstGeom>
        </p:spPr>
      </p:pic>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82" name="Text Placeholder 10">
            <a:extLst>
              <a:ext uri="{FF2B5EF4-FFF2-40B4-BE49-F238E27FC236}">
                <a16:creationId xmlns:a16="http://schemas.microsoft.com/office/drawing/2014/main" id="{D52374C7-3987-4AE0-8F46-1BC070401AA7}"/>
              </a:ext>
            </a:extLst>
          </p:cNvPr>
          <p:cNvSpPr txBox="1">
            <a:spLocks/>
          </p:cNvSpPr>
          <p:nvPr/>
        </p:nvSpPr>
        <p:spPr>
          <a:xfrm>
            <a:off x="8960207"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8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84" name="Obraz 83">
            <a:extLst>
              <a:ext uri="{FF2B5EF4-FFF2-40B4-BE49-F238E27FC236}">
                <a16:creationId xmlns:a16="http://schemas.microsoft.com/office/drawing/2014/main" id="{B817BB6F-F6DF-4B45-861E-D31A8C8C8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6987" y="3706389"/>
            <a:ext cx="2320371" cy="212712"/>
          </a:xfrm>
          <a:prstGeom prst="rect">
            <a:avLst/>
          </a:prstGeom>
        </p:spPr>
      </p:pic>
      <p:pic>
        <p:nvPicPr>
          <p:cNvPr id="86" name="Obraz 85">
            <a:extLst>
              <a:ext uri="{FF2B5EF4-FFF2-40B4-BE49-F238E27FC236}">
                <a16:creationId xmlns:a16="http://schemas.microsoft.com/office/drawing/2014/main" id="{8A41AE31-EFF8-4EDE-BAD6-FC536481C8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987" y="4387003"/>
            <a:ext cx="1742605" cy="212712"/>
          </a:xfrm>
          <a:prstGeom prst="rect">
            <a:avLst/>
          </a:prstGeom>
        </p:spPr>
      </p:pic>
      <p:pic>
        <p:nvPicPr>
          <p:cNvPr id="88" name="Obraz 87">
            <a:extLst>
              <a:ext uri="{FF2B5EF4-FFF2-40B4-BE49-F238E27FC236}">
                <a16:creationId xmlns:a16="http://schemas.microsoft.com/office/drawing/2014/main" id="{F24D392D-473E-4E32-BAF8-8558C192CB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35762" y="3706389"/>
            <a:ext cx="2291284" cy="212712"/>
          </a:xfrm>
          <a:prstGeom prst="rect">
            <a:avLst/>
          </a:prstGeom>
        </p:spPr>
      </p:pic>
      <p:pic>
        <p:nvPicPr>
          <p:cNvPr id="90" name="Obraz 89">
            <a:extLst>
              <a:ext uri="{FF2B5EF4-FFF2-40B4-BE49-F238E27FC236}">
                <a16:creationId xmlns:a16="http://schemas.microsoft.com/office/drawing/2014/main" id="{6FB9CD8B-1638-40FA-9EA0-B81854E3E0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5762" y="3957920"/>
            <a:ext cx="1660793" cy="212712"/>
          </a:xfrm>
          <a:prstGeom prst="rect">
            <a:avLst/>
          </a:prstGeom>
        </p:spPr>
      </p:pic>
      <p:pic>
        <p:nvPicPr>
          <p:cNvPr id="92" name="Obraz 91">
            <a:extLst>
              <a:ext uri="{FF2B5EF4-FFF2-40B4-BE49-F238E27FC236}">
                <a16:creationId xmlns:a16="http://schemas.microsoft.com/office/drawing/2014/main" id="{27C1738F-9325-4AC2-BB6B-F4D7B462C6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5762" y="4208174"/>
            <a:ext cx="1488988" cy="204531"/>
          </a:xfrm>
          <a:prstGeom prst="rect">
            <a:avLst/>
          </a:prstGeom>
        </p:spPr>
      </p:pic>
      <p:pic>
        <p:nvPicPr>
          <p:cNvPr id="94" name="Obraz 93">
            <a:extLst>
              <a:ext uri="{FF2B5EF4-FFF2-40B4-BE49-F238E27FC236}">
                <a16:creationId xmlns:a16="http://schemas.microsoft.com/office/drawing/2014/main" id="{8F3491ED-4307-4A9D-854A-250DF03EB2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39657" y="4439028"/>
            <a:ext cx="1488988" cy="204531"/>
          </a:xfrm>
          <a:prstGeom prst="rect">
            <a:avLst/>
          </a:prstGeom>
        </p:spPr>
      </p:pic>
      <p:pic>
        <p:nvPicPr>
          <p:cNvPr id="96" name="Obraz 95">
            <a:extLst>
              <a:ext uri="{FF2B5EF4-FFF2-40B4-BE49-F238E27FC236}">
                <a16:creationId xmlns:a16="http://schemas.microsoft.com/office/drawing/2014/main" id="{9D59134E-59F8-467F-ACDA-FE02E688520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3968404"/>
            <a:ext cx="2212126" cy="404455"/>
          </a:xfrm>
          <a:prstGeom prst="rect">
            <a:avLst/>
          </a:prstGeom>
        </p:spPr>
      </p:pic>
      <p:pic>
        <p:nvPicPr>
          <p:cNvPr id="97" name="Obraz 96">
            <a:extLst>
              <a:ext uri="{FF2B5EF4-FFF2-40B4-BE49-F238E27FC236}">
                <a16:creationId xmlns:a16="http://schemas.microsoft.com/office/drawing/2014/main" id="{73D66130-21A8-4CFB-BC43-04673582CE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6987" y="4661636"/>
            <a:ext cx="2212126" cy="404455"/>
          </a:xfrm>
          <a:prstGeom prst="rect">
            <a:avLst/>
          </a:prstGeom>
        </p:spPr>
      </p:pic>
    </p:spTree>
    <p:extLst>
      <p:ext uri="{BB962C8B-B14F-4D97-AF65-F5344CB8AC3E}">
        <p14:creationId xmlns:p14="http://schemas.microsoft.com/office/powerpoint/2010/main" val="41571355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539800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a:xfrm>
            <a:off x="974872" y="0"/>
            <a:ext cx="10377711" cy="1104900"/>
          </a:xfrm>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
        <p:nvSpPr>
          <p:cNvPr id="31" name="Rectangle 59">
            <a:extLst>
              <a:ext uri="{FF2B5EF4-FFF2-40B4-BE49-F238E27FC236}">
                <a16:creationId xmlns:a16="http://schemas.microsoft.com/office/drawing/2014/main" id="{15F7EA8D-F12B-4352-9BF3-A323A5FA86F5}"/>
              </a:ext>
            </a:extLst>
          </p:cNvPr>
          <p:cNvSpPr/>
          <p:nvPr/>
        </p:nvSpPr>
        <p:spPr>
          <a:xfrm>
            <a:off x="551384" y="2365334"/>
            <a:ext cx="5379818"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2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4873170"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002060"/>
                </a:solidFill>
                <a:latin typeface="Verdana" panose="020B0604030504040204" pitchFamily="34" charset="0"/>
                <a:ea typeface="Verdana" panose="020B0604030504040204" pitchFamily="34" charset="0"/>
                <a:cs typeface="Verdana" panose="020B0604030504040204" pitchFamily="34" charset="0"/>
              </a:rPr>
              <a:t>Non-nullable reference types</a:t>
            </a:r>
            <a:endParaRPr kumimoji="0" lang="pt-PT"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Text Placeholder 10">
            <a:extLst>
              <a:ext uri="{FF2B5EF4-FFF2-40B4-BE49-F238E27FC236}">
                <a16:creationId xmlns:a16="http://schemas.microsoft.com/office/drawing/2014/main" id="{02D75BEE-CD4B-4BFD-9E2E-BF95CB478403}"/>
              </a:ext>
            </a:extLst>
          </p:cNvPr>
          <p:cNvSpPr txBox="1">
            <a:spLocks/>
          </p:cNvSpPr>
          <p:nvPr/>
        </p:nvSpPr>
        <p:spPr>
          <a:xfrm>
            <a:off x="862792" y="3709289"/>
            <a:ext cx="2330861"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r>
              <a:rPr lang="en-US" sz="2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5105309" cy="645047"/>
          </a:xfrm>
          <a:prstGeom prst="rect">
            <a:avLst/>
          </a:prstGeom>
          <a:noFill/>
        </p:spPr>
        <p:txBody>
          <a:bodyPr vert="horz" lIns="0" tIns="0" rIns="0" bIns="0" rtlCol="0" anchor="ctr">
            <a:noAutofit/>
          </a:bodyPr>
          <a:lstStyle/>
          <a:p>
            <a:pPr lvl="0">
              <a:lnSpc>
                <a:spcPct val="90000"/>
              </a:lnSpc>
              <a:spcBef>
                <a:spcPts val="1000"/>
              </a:spcBef>
              <a:defRPr/>
            </a:pPr>
            <a:r>
              <a:rPr lang="pt-PT" b="1" dirty="0">
                <a:solidFill>
                  <a:srgbClr val="860864"/>
                </a:solidFill>
                <a:latin typeface="Verdana" panose="020B0604030504040204" pitchFamily="34" charset="0"/>
                <a:ea typeface="Verdana" panose="020B0604030504040204" pitchFamily="34" charset="0"/>
                <a:cs typeface="Verdana" panose="020B0604030504040204" pitchFamily="34" charset="0"/>
              </a:rPr>
              <a:t>Nullable reference types</a:t>
            </a:r>
          </a:p>
        </p:txBody>
      </p:sp>
      <p:sp>
        <p:nvSpPr>
          <p:cNvPr id="52" name="Text Placeholder 10">
            <a:extLst>
              <a:ext uri="{FF2B5EF4-FFF2-40B4-BE49-F238E27FC236}">
                <a16:creationId xmlns:a16="http://schemas.microsoft.com/office/drawing/2014/main" id="{CB61B93B-589B-4A38-B114-804D134A010A}"/>
              </a:ext>
            </a:extLst>
          </p:cNvPr>
          <p:cNvSpPr txBox="1">
            <a:spLocks/>
          </p:cNvSpPr>
          <p:nvPr/>
        </p:nvSpPr>
        <p:spPr>
          <a:xfrm>
            <a:off x="6223903" y="3709289"/>
            <a:ext cx="2422578" cy="1711208"/>
          </a:xfrm>
          <a:prstGeom prst="rect">
            <a:avLst/>
          </a:prstGeom>
        </p:spPr>
        <p:txBody>
          <a:bodyPr vert="horz" lIns="0" tIns="0" rIns="0" bIns="0" rtlCol="0">
            <a:noAutofit/>
          </a:bodyPr>
          <a:lstStyle/>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b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br>
            <a:endPar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171450" lvl="0" indent="-171450">
              <a:spcBef>
                <a:spcPts val="200"/>
              </a:spcBef>
              <a:buClr>
                <a:schemeClr val="accent1"/>
              </a:buClr>
              <a:buFont typeface="Arial" panose="020B0604020202020204" pitchFamily="34" charset="0"/>
              <a:buChar char="•"/>
              <a:defRPr/>
            </a:pPr>
            <a:r>
              <a:rPr lang="en-US" sz="1400"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  </a:t>
            </a:r>
          </a:p>
        </p:txBody>
      </p:sp>
      <p:pic>
        <p:nvPicPr>
          <p:cNvPr id="41" name="Obraz 40">
            <a:extLst>
              <a:ext uri="{FF2B5EF4-FFF2-40B4-BE49-F238E27FC236}">
                <a16:creationId xmlns:a16="http://schemas.microsoft.com/office/drawing/2014/main" id="{7DE41926-EA45-4893-BD5F-87187F514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654" y="3700614"/>
            <a:ext cx="2291284" cy="212712"/>
          </a:xfrm>
          <a:prstGeom prst="rect">
            <a:avLst/>
          </a:prstGeom>
        </p:spPr>
      </p:pic>
      <p:pic>
        <p:nvPicPr>
          <p:cNvPr id="5" name="Obraz 4">
            <a:extLst>
              <a:ext uri="{FF2B5EF4-FFF2-40B4-BE49-F238E27FC236}">
                <a16:creationId xmlns:a16="http://schemas.microsoft.com/office/drawing/2014/main" id="{85CED379-0E39-40F2-8F01-6471859AB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51" y="3956784"/>
            <a:ext cx="1703676" cy="209812"/>
          </a:xfrm>
          <a:prstGeom prst="rect">
            <a:avLst/>
          </a:prstGeom>
        </p:spPr>
      </p:pic>
      <p:pic>
        <p:nvPicPr>
          <p:cNvPr id="9" name="Obraz 8">
            <a:extLst>
              <a:ext uri="{FF2B5EF4-FFF2-40B4-BE49-F238E27FC236}">
                <a16:creationId xmlns:a16="http://schemas.microsoft.com/office/drawing/2014/main" id="{9E9EC5A8-B490-46AF-A86C-936AA2C82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80" y="4212878"/>
            <a:ext cx="2249196" cy="285345"/>
          </a:xfrm>
          <a:prstGeom prst="rect">
            <a:avLst/>
          </a:prstGeom>
        </p:spPr>
      </p:pic>
      <p:pic>
        <p:nvPicPr>
          <p:cNvPr id="11" name="Obraz 10">
            <a:extLst>
              <a:ext uri="{FF2B5EF4-FFF2-40B4-BE49-F238E27FC236}">
                <a16:creationId xmlns:a16="http://schemas.microsoft.com/office/drawing/2014/main" id="{DF0C6B97-DB74-4928-8F9D-4923DD394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005" y="3709289"/>
            <a:ext cx="2615085" cy="411176"/>
          </a:xfrm>
          <a:prstGeom prst="rect">
            <a:avLst/>
          </a:prstGeom>
        </p:spPr>
      </p:pic>
      <p:pic>
        <p:nvPicPr>
          <p:cNvPr id="13" name="Obraz 12">
            <a:extLst>
              <a:ext uri="{FF2B5EF4-FFF2-40B4-BE49-F238E27FC236}">
                <a16:creationId xmlns:a16="http://schemas.microsoft.com/office/drawing/2014/main" id="{3406775B-9FE6-4087-B497-7AF76B697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3004" y="4153612"/>
            <a:ext cx="2615085" cy="411176"/>
          </a:xfrm>
          <a:prstGeom prst="rect">
            <a:avLst/>
          </a:prstGeom>
        </p:spPr>
      </p:pic>
      <p:pic>
        <p:nvPicPr>
          <p:cNvPr id="15" name="Obraz 14">
            <a:extLst>
              <a:ext uri="{FF2B5EF4-FFF2-40B4-BE49-F238E27FC236}">
                <a16:creationId xmlns:a16="http://schemas.microsoft.com/office/drawing/2014/main" id="{F33D6DB9-9B18-472C-B6DA-AB6B0B155D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004" y="4615229"/>
            <a:ext cx="2203911" cy="279600"/>
          </a:xfrm>
          <a:prstGeom prst="rect">
            <a:avLst/>
          </a:prstGeom>
        </p:spPr>
      </p:pic>
    </p:spTree>
    <p:extLst>
      <p:ext uri="{BB962C8B-B14F-4D97-AF65-F5344CB8AC3E}">
        <p14:creationId xmlns:p14="http://schemas.microsoft.com/office/powerpoint/2010/main" val="658457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59">
            <a:extLst>
              <a:ext uri="{FF2B5EF4-FFF2-40B4-BE49-F238E27FC236}">
                <a16:creationId xmlns:a16="http://schemas.microsoft.com/office/drawing/2014/main" id="{9428E008-8153-463A-9D08-E2DE23E0429B}"/>
              </a:ext>
            </a:extLst>
          </p:cNvPr>
          <p:cNvSpPr/>
          <p:nvPr/>
        </p:nvSpPr>
        <p:spPr>
          <a:xfrm>
            <a:off x="5984776"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327753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#nullable processor predicate</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3</a:t>
            </a:r>
          </a:p>
        </p:txBody>
      </p:sp>
      <p:sp>
        <p:nvSpPr>
          <p:cNvPr id="31" name="Rectangle 59">
            <a:extLst>
              <a:ext uri="{FF2B5EF4-FFF2-40B4-BE49-F238E27FC236}">
                <a16:creationId xmlns:a16="http://schemas.microsoft.com/office/drawing/2014/main" id="{15F7EA8D-F12B-4352-9BF3-A323A5FA86F5}"/>
              </a:ext>
            </a:extLst>
          </p:cNvPr>
          <p:cNvSpPr/>
          <p:nvPr/>
        </p:nvSpPr>
        <p:spPr>
          <a:xfrm>
            <a:off x="566400"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Freeform 20">
            <a:extLst>
              <a:ext uri="{FF2B5EF4-FFF2-40B4-BE49-F238E27FC236}">
                <a16:creationId xmlns:a16="http://schemas.microsoft.com/office/drawing/2014/main" id="{AA60DB81-6F24-4406-8A20-88F121160787}"/>
              </a:ext>
            </a:extLst>
          </p:cNvPr>
          <p:cNvSpPr>
            <a:spLocks/>
          </p:cNvSpPr>
          <p:nvPr/>
        </p:nvSpPr>
        <p:spPr bwMode="auto">
          <a:xfrm>
            <a:off x="5591944"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2855640"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disable</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3476517"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enable</a:t>
            </a:r>
          </a:p>
        </p:txBody>
      </p:sp>
      <p:sp>
        <p:nvSpPr>
          <p:cNvPr id="51" name="Text Placeholder 9">
            <a:extLst>
              <a:ext uri="{FF2B5EF4-FFF2-40B4-BE49-F238E27FC236}">
                <a16:creationId xmlns:a16="http://schemas.microsoft.com/office/drawing/2014/main" id="{C1442078-1FFD-4CC5-8BB9-BF9F4413CC0D}"/>
              </a:ext>
            </a:extLst>
          </p:cNvPr>
          <p:cNvSpPr txBox="1">
            <a:spLocks/>
          </p:cNvSpPr>
          <p:nvPr/>
        </p:nvSpPr>
        <p:spPr>
          <a:xfrm>
            <a:off x="6223901" y="3037919"/>
            <a:ext cx="1888323"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tx2"/>
                </a:solidFill>
                <a:effectLst/>
                <a:uLnTx/>
                <a:uFillTx/>
                <a:latin typeface="Verdana" panose="020B0604030504040204" pitchFamily="34" charset="0"/>
                <a:ea typeface="Verdana" panose="020B0604030504040204" pitchFamily="34" charset="0"/>
                <a:cs typeface="Verdana" panose="020B0604030504040204" pitchFamily="34" charset="0"/>
              </a:rPr>
              <a:t>safeonly</a:t>
            </a:r>
          </a:p>
        </p:txBody>
      </p:sp>
      <p:sp>
        <p:nvSpPr>
          <p:cNvPr id="79" name="Rectangle 59">
            <a:extLst>
              <a:ext uri="{FF2B5EF4-FFF2-40B4-BE49-F238E27FC236}">
                <a16:creationId xmlns:a16="http://schemas.microsoft.com/office/drawing/2014/main" id="{37E75DFC-5D5A-4969-BF86-0CD4DE76DB12}"/>
              </a:ext>
            </a:extLst>
          </p:cNvPr>
          <p:cNvSpPr/>
          <p:nvPr/>
        </p:nvSpPr>
        <p:spPr>
          <a:xfrm>
            <a:off x="8740515" y="2365334"/>
            <a:ext cx="2642269"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8328248"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960205"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restore</a:t>
            </a:r>
          </a:p>
        </p:txBody>
      </p:sp>
      <p:pic>
        <p:nvPicPr>
          <p:cNvPr id="3" name="Obraz 2">
            <a:extLst>
              <a:ext uri="{FF2B5EF4-FFF2-40B4-BE49-F238E27FC236}">
                <a16:creationId xmlns:a16="http://schemas.microsoft.com/office/drawing/2014/main" id="{CB7AF85C-5A12-4FF7-997E-888C304DE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618" y="4355550"/>
            <a:ext cx="2192584" cy="278163"/>
          </a:xfrm>
          <a:prstGeom prst="rect">
            <a:avLst/>
          </a:prstGeom>
        </p:spPr>
      </p:pic>
      <p:pic>
        <p:nvPicPr>
          <p:cNvPr id="8" name="Obraz 7">
            <a:extLst>
              <a:ext uri="{FF2B5EF4-FFF2-40B4-BE49-F238E27FC236}">
                <a16:creationId xmlns:a16="http://schemas.microsoft.com/office/drawing/2014/main" id="{688A291D-EBAB-4CEC-8CDC-CF4775271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377" y="4355551"/>
            <a:ext cx="2192584" cy="278163"/>
          </a:xfrm>
          <a:prstGeom prst="rect">
            <a:avLst/>
          </a:prstGeom>
        </p:spPr>
      </p:pic>
      <p:pic>
        <p:nvPicPr>
          <p:cNvPr id="10" name="Obraz 9">
            <a:extLst>
              <a:ext uri="{FF2B5EF4-FFF2-40B4-BE49-F238E27FC236}">
                <a16:creationId xmlns:a16="http://schemas.microsoft.com/office/drawing/2014/main" id="{31C6B7D2-5985-43DF-95A7-417B02F0E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00" y="3650902"/>
            <a:ext cx="2577056" cy="589052"/>
          </a:xfrm>
          <a:prstGeom prst="rect">
            <a:avLst/>
          </a:prstGeom>
        </p:spPr>
      </p:pic>
      <p:pic>
        <p:nvPicPr>
          <p:cNvPr id="12" name="Obraz 11">
            <a:extLst>
              <a:ext uri="{FF2B5EF4-FFF2-40B4-BE49-F238E27FC236}">
                <a16:creationId xmlns:a16="http://schemas.microsoft.com/office/drawing/2014/main" id="{E2D14C82-696D-4940-9FFF-9BEA0492C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3641" y="3650902"/>
            <a:ext cx="2597665" cy="589052"/>
          </a:xfrm>
          <a:prstGeom prst="rect">
            <a:avLst/>
          </a:prstGeom>
        </p:spPr>
      </p:pic>
      <p:pic>
        <p:nvPicPr>
          <p:cNvPr id="14" name="Obraz 13">
            <a:extLst>
              <a:ext uri="{FF2B5EF4-FFF2-40B4-BE49-F238E27FC236}">
                <a16:creationId xmlns:a16="http://schemas.microsoft.com/office/drawing/2014/main" id="{C9ABB7A8-ACA2-4A12-9430-3AF3F0658A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0515" y="3654053"/>
            <a:ext cx="2601651" cy="809949"/>
          </a:xfrm>
          <a:prstGeom prst="rect">
            <a:avLst/>
          </a:prstGeom>
        </p:spPr>
      </p:pic>
      <p:pic>
        <p:nvPicPr>
          <p:cNvPr id="16" name="Obraz 15">
            <a:extLst>
              <a:ext uri="{FF2B5EF4-FFF2-40B4-BE49-F238E27FC236}">
                <a16:creationId xmlns:a16="http://schemas.microsoft.com/office/drawing/2014/main" id="{DFA5838B-1E54-4118-83CA-7F16974DE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3580" y="3650902"/>
            <a:ext cx="2601652" cy="589052"/>
          </a:xfrm>
          <a:prstGeom prst="rect">
            <a:avLst/>
          </a:prstGeom>
        </p:spPr>
      </p:pic>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568" y="4681945"/>
            <a:ext cx="2192584" cy="278163"/>
          </a:xfrm>
          <a:prstGeom prst="rect">
            <a:avLst/>
          </a:prstGeom>
        </p:spPr>
      </p:pic>
      <p:pic>
        <p:nvPicPr>
          <p:cNvPr id="54" name="Obraz 53">
            <a:extLst>
              <a:ext uri="{FF2B5EF4-FFF2-40B4-BE49-F238E27FC236}">
                <a16:creationId xmlns:a16="http://schemas.microsoft.com/office/drawing/2014/main" id="{60A5DE2E-ADC7-4102-BFBE-1347623AF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098" y="4681944"/>
            <a:ext cx="2192584" cy="278163"/>
          </a:xfrm>
          <a:prstGeom prst="rect">
            <a:avLst/>
          </a:prstGeom>
        </p:spPr>
      </p:pic>
    </p:spTree>
    <p:extLst>
      <p:ext uri="{BB962C8B-B14F-4D97-AF65-F5344CB8AC3E}">
        <p14:creationId xmlns:p14="http://schemas.microsoft.com/office/powerpoint/2010/main" val="2261994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59">
            <a:extLst>
              <a:ext uri="{FF2B5EF4-FFF2-40B4-BE49-F238E27FC236}">
                <a16:creationId xmlns:a16="http://schemas.microsoft.com/office/drawing/2014/main" id="{F2FA0A8B-4823-419A-B9D8-ADC12F510312}"/>
              </a:ext>
            </a:extLst>
          </p:cNvPr>
          <p:cNvSpPr/>
          <p:nvPr/>
        </p:nvSpPr>
        <p:spPr>
          <a:xfrm>
            <a:off x="785592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59">
            <a:extLst>
              <a:ext uri="{FF2B5EF4-FFF2-40B4-BE49-F238E27FC236}">
                <a16:creationId xmlns:a16="http://schemas.microsoft.com/office/drawing/2014/main" id="{995678B8-0774-429A-B404-0524260E0199}"/>
              </a:ext>
            </a:extLst>
          </p:cNvPr>
          <p:cNvSpPr/>
          <p:nvPr/>
        </p:nvSpPr>
        <p:spPr>
          <a:xfrm>
            <a:off x="566400"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59">
            <a:extLst>
              <a:ext uri="{FF2B5EF4-FFF2-40B4-BE49-F238E27FC236}">
                <a16:creationId xmlns:a16="http://schemas.microsoft.com/office/drawing/2014/main" id="{C36DD3A0-6C66-4648-B3BC-FCDB178CDBBF}"/>
              </a:ext>
            </a:extLst>
          </p:cNvPr>
          <p:cNvSpPr/>
          <p:nvPr/>
        </p:nvSpPr>
        <p:spPr>
          <a:xfrm>
            <a:off x="4213639" y="2365334"/>
            <a:ext cx="3538545" cy="3583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dirty="0"/>
              <a:t>Nullable reference types</a:t>
            </a:r>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a:xfrm>
            <a:off x="974872" y="1148607"/>
            <a:ext cx="10940903" cy="504056"/>
          </a:xfrm>
        </p:spPr>
        <p:txBody>
          <a:bodyPr/>
          <a:lstStyle/>
          <a:p>
            <a:r>
              <a:rPr lang="en-US" dirty="0"/>
              <a:t>C# 8.0 – “damn it”/null-forgiving operator</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4</a:t>
            </a:r>
          </a:p>
        </p:txBody>
      </p:sp>
      <p:sp>
        <p:nvSpPr>
          <p:cNvPr id="39" name="Freeform 26">
            <a:extLst>
              <a:ext uri="{FF2B5EF4-FFF2-40B4-BE49-F238E27FC236}">
                <a16:creationId xmlns:a16="http://schemas.microsoft.com/office/drawing/2014/main" id="{00E12CF0-761D-4634-B721-2F6C5B53E099}"/>
              </a:ext>
            </a:extLst>
          </p:cNvPr>
          <p:cNvSpPr>
            <a:spLocks/>
          </p:cNvSpPr>
          <p:nvPr/>
        </p:nvSpPr>
        <p:spPr bwMode="auto">
          <a:xfrm>
            <a:off x="3791744" y="1699811"/>
            <a:ext cx="1330762" cy="1247369"/>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31">
            <a:extLst>
              <a:ext uri="{FF2B5EF4-FFF2-40B4-BE49-F238E27FC236}">
                <a16:creationId xmlns:a16="http://schemas.microsoft.com/office/drawing/2014/main" id="{28AE7B38-8B9B-4CBD-B7FD-1A1133339837}"/>
              </a:ext>
            </a:extLst>
          </p:cNvPr>
          <p:cNvSpPr>
            <a:spLocks/>
          </p:cNvSpPr>
          <p:nvPr/>
        </p:nvSpPr>
        <p:spPr bwMode="auto">
          <a:xfrm>
            <a:off x="353137" y="1675813"/>
            <a:ext cx="1359985" cy="1271367"/>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7" name="Text Placeholder 9">
            <a:extLst>
              <a:ext uri="{FF2B5EF4-FFF2-40B4-BE49-F238E27FC236}">
                <a16:creationId xmlns:a16="http://schemas.microsoft.com/office/drawing/2014/main" id="{194574D8-E8F4-4079-8488-EA56B0CF8330}"/>
              </a:ext>
            </a:extLst>
          </p:cNvPr>
          <p:cNvSpPr txBox="1">
            <a:spLocks/>
          </p:cNvSpPr>
          <p:nvPr/>
        </p:nvSpPr>
        <p:spPr>
          <a:xfrm>
            <a:off x="862790" y="3037919"/>
            <a:ext cx="228066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pt-PT" b="1" dirty="0">
                <a:solidFill>
                  <a:srgbClr val="12ABDB"/>
                </a:solidFill>
                <a:latin typeface="Verdana" panose="020B0604030504040204" pitchFamily="34" charset="0"/>
                <a:ea typeface="Verdana" panose="020B0604030504040204" pitchFamily="34" charset="0"/>
                <a:cs typeface="Verdana" panose="020B0604030504040204" pitchFamily="34" charset="0"/>
              </a:rPr>
              <a:t>!= operator</a:t>
            </a:r>
            <a:endParaRPr kumimoji="0" lang="pt-PT" b="1" i="0" u="none" strike="noStrike" kern="1200" cap="none" spc="0" normalizeH="0" baseline="0" noProof="0" dirty="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9">
            <a:extLst>
              <a:ext uri="{FF2B5EF4-FFF2-40B4-BE49-F238E27FC236}">
                <a16:creationId xmlns:a16="http://schemas.microsoft.com/office/drawing/2014/main" id="{32FE6BC4-9E11-4B75-9F4E-DF9C16ADD7EE}"/>
              </a:ext>
            </a:extLst>
          </p:cNvPr>
          <p:cNvSpPr txBox="1">
            <a:spLocks/>
          </p:cNvSpPr>
          <p:nvPr/>
        </p:nvSpPr>
        <p:spPr>
          <a:xfrm>
            <a:off x="4412621" y="3037919"/>
            <a:ext cx="1986405"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chemeClr val="accent4"/>
                </a:solidFill>
                <a:effectLst/>
                <a:uLnTx/>
                <a:uFillTx/>
                <a:latin typeface="Verdana" panose="020B0604030504040204" pitchFamily="34" charset="0"/>
                <a:ea typeface="Verdana" panose="020B0604030504040204" pitchFamily="34" charset="0"/>
                <a:cs typeface="Verdana" panose="020B0604030504040204" pitchFamily="34" charset="0"/>
              </a:rPr>
              <a:t>IsNull method</a:t>
            </a:r>
          </a:p>
        </p:txBody>
      </p:sp>
      <p:sp>
        <p:nvSpPr>
          <p:cNvPr id="80" name="Freeform 20">
            <a:extLst>
              <a:ext uri="{FF2B5EF4-FFF2-40B4-BE49-F238E27FC236}">
                <a16:creationId xmlns:a16="http://schemas.microsoft.com/office/drawing/2014/main" id="{F8859818-3D89-46CF-B9B1-D41B2F9B1D52}"/>
              </a:ext>
            </a:extLst>
          </p:cNvPr>
          <p:cNvSpPr>
            <a:spLocks/>
          </p:cNvSpPr>
          <p:nvPr/>
        </p:nvSpPr>
        <p:spPr bwMode="auto">
          <a:xfrm>
            <a:off x="7464152" y="1702869"/>
            <a:ext cx="1330762" cy="1244311"/>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8608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81" name="Text Placeholder 9">
            <a:extLst>
              <a:ext uri="{FF2B5EF4-FFF2-40B4-BE49-F238E27FC236}">
                <a16:creationId xmlns:a16="http://schemas.microsoft.com/office/drawing/2014/main" id="{3724D3CD-87EB-4D6B-B0B7-8D0C503210C6}"/>
              </a:ext>
            </a:extLst>
          </p:cNvPr>
          <p:cNvSpPr txBox="1">
            <a:spLocks/>
          </p:cNvSpPr>
          <p:nvPr/>
        </p:nvSpPr>
        <p:spPr>
          <a:xfrm>
            <a:off x="8096109" y="3037919"/>
            <a:ext cx="2320371" cy="645047"/>
          </a:xfrm>
          <a:prstGeom prst="rect">
            <a:avLst/>
          </a:prstGeom>
          <a:noFill/>
        </p:spPr>
        <p:txBody>
          <a:bodyPr vert="horz"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b="1" i="0" u="none" strike="noStrike" kern="1200" cap="none" spc="0" normalizeH="0" baseline="0" noProof="0" dirty="0">
                <a:ln>
                  <a:noFill/>
                </a:ln>
                <a:solidFill>
                  <a:srgbClr val="860864"/>
                </a:solidFill>
                <a:effectLst/>
                <a:uLnTx/>
                <a:uFillTx/>
                <a:latin typeface="Verdana" panose="020B0604030504040204" pitchFamily="34" charset="0"/>
                <a:ea typeface="Verdana" panose="020B0604030504040204" pitchFamily="34" charset="0"/>
                <a:cs typeface="Verdana" panose="020B0604030504040204" pitchFamily="34" charset="0"/>
              </a:rPr>
              <a:t>Damm-it!</a:t>
            </a:r>
          </a:p>
        </p:txBody>
      </p:sp>
      <p:pic>
        <p:nvPicPr>
          <p:cNvPr id="53" name="Obraz 52">
            <a:extLst>
              <a:ext uri="{FF2B5EF4-FFF2-40B4-BE49-F238E27FC236}">
                <a16:creationId xmlns:a16="http://schemas.microsoft.com/office/drawing/2014/main" id="{CD8EFC77-D22D-483D-93C2-3A5C88F8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03" y="5239069"/>
            <a:ext cx="2192584" cy="278163"/>
          </a:xfrm>
          <a:prstGeom prst="rect">
            <a:avLst/>
          </a:prstGeom>
        </p:spPr>
      </p:pic>
      <p:pic>
        <p:nvPicPr>
          <p:cNvPr id="5" name="Obraz 4">
            <a:extLst>
              <a:ext uri="{FF2B5EF4-FFF2-40B4-BE49-F238E27FC236}">
                <a16:creationId xmlns:a16="http://schemas.microsoft.com/office/drawing/2014/main" id="{8E67588D-D64A-4F84-A3CC-3333CB555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92" y="3859720"/>
            <a:ext cx="2246020" cy="1229573"/>
          </a:xfrm>
          <a:prstGeom prst="rect">
            <a:avLst/>
          </a:prstGeom>
        </p:spPr>
      </p:pic>
      <p:pic>
        <p:nvPicPr>
          <p:cNvPr id="15" name="Obraz 14">
            <a:extLst>
              <a:ext uri="{FF2B5EF4-FFF2-40B4-BE49-F238E27FC236}">
                <a16:creationId xmlns:a16="http://schemas.microsoft.com/office/drawing/2014/main" id="{C93529A2-9B72-474B-81BA-DA621BC32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89" y="3859721"/>
            <a:ext cx="2246020" cy="1229573"/>
          </a:xfrm>
          <a:prstGeom prst="rect">
            <a:avLst/>
          </a:prstGeom>
        </p:spPr>
      </p:pic>
      <p:pic>
        <p:nvPicPr>
          <p:cNvPr id="18" name="Obraz 17">
            <a:extLst>
              <a:ext uri="{FF2B5EF4-FFF2-40B4-BE49-F238E27FC236}">
                <a16:creationId xmlns:a16="http://schemas.microsoft.com/office/drawing/2014/main" id="{62EE5BB0-4279-4BBA-B8E6-1574A174D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673" y="3859721"/>
            <a:ext cx="2246020" cy="1229573"/>
          </a:xfrm>
          <a:prstGeom prst="rect">
            <a:avLst/>
          </a:prstGeom>
        </p:spPr>
      </p:pic>
    </p:spTree>
    <p:extLst>
      <p:ext uri="{BB962C8B-B14F-4D97-AF65-F5344CB8AC3E}">
        <p14:creationId xmlns:p14="http://schemas.microsoft.com/office/powerpoint/2010/main" val="2887199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p:txBody>
      </p:sp>
    </p:spTree>
    <p:extLst>
      <p:ext uri="{BB962C8B-B14F-4D97-AF65-F5344CB8AC3E}">
        <p14:creationId xmlns:p14="http://schemas.microsoft.com/office/powerpoint/2010/main" val="9296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1">
            <a:extLst>
              <a:ext uri="{FF2B5EF4-FFF2-40B4-BE49-F238E27FC236}">
                <a16:creationId xmlns:a16="http://schemas.microsoft.com/office/drawing/2014/main" id="{D0C039F8-AB48-4F1A-9F72-DFCF4B682E68}"/>
              </a:ext>
            </a:extLst>
          </p:cNvPr>
          <p:cNvSpPr>
            <a:spLocks noGrp="1"/>
          </p:cNvSpPr>
          <p:nvPr>
            <p:ph type="pic" sz="quarter" idx="10"/>
          </p:nvPr>
        </p:nvSpPr>
        <p:spPr/>
      </p:sp>
      <p:sp>
        <p:nvSpPr>
          <p:cNvPr id="6" name="Symbol zastępczy tekstu 5">
            <a:extLst>
              <a:ext uri="{FF2B5EF4-FFF2-40B4-BE49-F238E27FC236}">
                <a16:creationId xmlns:a16="http://schemas.microsoft.com/office/drawing/2014/main" id="{EC19D1F0-CA19-48E4-B6B7-FE7D3388EB92}"/>
              </a:ext>
            </a:extLst>
          </p:cNvPr>
          <p:cNvSpPr>
            <a:spLocks noGrp="1"/>
          </p:cNvSpPr>
          <p:nvPr>
            <p:ph type="body" sz="quarter" idx="11"/>
          </p:nvPr>
        </p:nvSpPr>
        <p:spPr/>
        <p:txBody>
          <a:bodyPr/>
          <a:lstStyle/>
          <a:p>
            <a:r>
              <a:rPr lang="en-US" dirty="0"/>
              <a:t>What’s new in C# 8.0</a:t>
            </a:r>
          </a:p>
          <a:p>
            <a:r>
              <a:rPr lang="en-US" sz="2400" dirty="0"/>
              <a:t>Async streams</a:t>
            </a:r>
          </a:p>
        </p:txBody>
      </p:sp>
      <p:sp>
        <p:nvSpPr>
          <p:cNvPr id="7" name="Freeform 37">
            <a:extLst>
              <a:ext uri="{FF2B5EF4-FFF2-40B4-BE49-F238E27FC236}">
                <a16:creationId xmlns:a16="http://schemas.microsoft.com/office/drawing/2014/main" id="{E0C420C1-8251-4869-A338-6B55AABF9E90}"/>
              </a:ext>
            </a:extLst>
          </p:cNvPr>
          <p:cNvSpPr>
            <a:spLocks/>
          </p:cNvSpPr>
          <p:nvPr/>
        </p:nvSpPr>
        <p:spPr bwMode="auto">
          <a:xfrm>
            <a:off x="8830800" y="3578400"/>
            <a:ext cx="844550" cy="79375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Oval 20">
            <a:extLst>
              <a:ext uri="{FF2B5EF4-FFF2-40B4-BE49-F238E27FC236}">
                <a16:creationId xmlns:a16="http://schemas.microsoft.com/office/drawing/2014/main" id="{A2AE892E-BB8D-49B5-8A54-5E8B3B6775AD}"/>
              </a:ext>
            </a:extLst>
          </p:cNvPr>
          <p:cNvSpPr/>
          <p:nvPr/>
        </p:nvSpPr>
        <p:spPr>
          <a:xfrm>
            <a:off x="6899617" y="35010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20">
            <a:extLst>
              <a:ext uri="{FF2B5EF4-FFF2-40B4-BE49-F238E27FC236}">
                <a16:creationId xmlns:a16="http://schemas.microsoft.com/office/drawing/2014/main" id="{5E2FF979-2281-4854-A228-88F5BB5F6A69}"/>
              </a:ext>
            </a:extLst>
          </p:cNvPr>
          <p:cNvSpPr/>
          <p:nvPr/>
        </p:nvSpPr>
        <p:spPr>
          <a:xfrm>
            <a:off x="8904312" y="4263464"/>
            <a:ext cx="1356623" cy="12817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588">
            <a:extLst>
              <a:ext uri="{FF2B5EF4-FFF2-40B4-BE49-F238E27FC236}">
                <a16:creationId xmlns:a16="http://schemas.microsoft.com/office/drawing/2014/main" id="{06A6E23D-C201-451C-B915-866177A32E72}"/>
              </a:ext>
            </a:extLst>
          </p:cNvPr>
          <p:cNvGrpSpPr/>
          <p:nvPr/>
        </p:nvGrpSpPr>
        <p:grpSpPr>
          <a:xfrm>
            <a:off x="7133884" y="3787843"/>
            <a:ext cx="1365119" cy="1278951"/>
            <a:chOff x="2894013" y="4765678"/>
            <a:chExt cx="477837" cy="447676"/>
          </a:xfrm>
        </p:grpSpPr>
        <p:sp>
          <p:nvSpPr>
            <p:cNvPr id="12" name="Oval 177">
              <a:extLst>
                <a:ext uri="{FF2B5EF4-FFF2-40B4-BE49-F238E27FC236}">
                  <a16:creationId xmlns:a16="http://schemas.microsoft.com/office/drawing/2014/main" id="{ACB9DAAA-0DDA-4B1D-A440-B0165BBA9DCD}"/>
                </a:ext>
              </a:extLst>
            </p:cNvPr>
            <p:cNvSpPr>
              <a:spLocks noChangeArrowheads="1"/>
            </p:cNvSpPr>
            <p:nvPr/>
          </p:nvSpPr>
          <p:spPr bwMode="auto">
            <a:xfrm>
              <a:off x="2894013" y="4960940"/>
              <a:ext cx="146050" cy="131763"/>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78">
              <a:extLst>
                <a:ext uri="{FF2B5EF4-FFF2-40B4-BE49-F238E27FC236}">
                  <a16:creationId xmlns:a16="http://schemas.microsoft.com/office/drawing/2014/main" id="{642E378A-A7B5-41C8-B9D3-7F29E2E624D0}"/>
                </a:ext>
              </a:extLst>
            </p:cNvPr>
            <p:cNvSpPr>
              <a:spLocks/>
            </p:cNvSpPr>
            <p:nvPr/>
          </p:nvSpPr>
          <p:spPr bwMode="auto">
            <a:xfrm>
              <a:off x="3178175" y="4765678"/>
              <a:ext cx="163512" cy="155575"/>
            </a:xfrm>
            <a:custGeom>
              <a:avLst/>
              <a:gdLst>
                <a:gd name="T0" fmla="*/ 75 w 85"/>
                <a:gd name="T1" fmla="*/ 21 h 80"/>
                <a:gd name="T2" fmla="*/ 60 w 85"/>
                <a:gd name="T3" fmla="*/ 70 h 80"/>
                <a:gd name="T4" fmla="*/ 10 w 85"/>
                <a:gd name="T5" fmla="*/ 59 h 80"/>
                <a:gd name="T6" fmla="*/ 25 w 85"/>
                <a:gd name="T7" fmla="*/ 11 h 80"/>
                <a:gd name="T8" fmla="*/ 75 w 85"/>
                <a:gd name="T9" fmla="*/ 21 h 80"/>
              </a:gdLst>
              <a:ahLst/>
              <a:cxnLst>
                <a:cxn ang="0">
                  <a:pos x="T0" y="T1"/>
                </a:cxn>
                <a:cxn ang="0">
                  <a:pos x="T2" y="T3"/>
                </a:cxn>
                <a:cxn ang="0">
                  <a:pos x="T4" y="T5"/>
                </a:cxn>
                <a:cxn ang="0">
                  <a:pos x="T6" y="T7"/>
                </a:cxn>
                <a:cxn ang="0">
                  <a:pos x="T8" y="T9"/>
                </a:cxn>
              </a:cxnLst>
              <a:rect l="0" t="0" r="r" b="b"/>
              <a:pathLst>
                <a:path w="85" h="80">
                  <a:moveTo>
                    <a:pt x="75" y="21"/>
                  </a:moveTo>
                  <a:cubicBezTo>
                    <a:pt x="85" y="38"/>
                    <a:pt x="78" y="59"/>
                    <a:pt x="60" y="70"/>
                  </a:cubicBezTo>
                  <a:cubicBezTo>
                    <a:pt x="42" y="80"/>
                    <a:pt x="19" y="76"/>
                    <a:pt x="10" y="59"/>
                  </a:cubicBezTo>
                  <a:cubicBezTo>
                    <a:pt x="0" y="43"/>
                    <a:pt x="7" y="21"/>
                    <a:pt x="25" y="11"/>
                  </a:cubicBezTo>
                  <a:cubicBezTo>
                    <a:pt x="44" y="0"/>
                    <a:pt x="66" y="5"/>
                    <a:pt x="75" y="2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79">
              <a:extLst>
                <a:ext uri="{FF2B5EF4-FFF2-40B4-BE49-F238E27FC236}">
                  <a16:creationId xmlns:a16="http://schemas.microsoft.com/office/drawing/2014/main" id="{66118D1C-F9ED-4DD7-B38C-5CAA483464B7}"/>
                </a:ext>
              </a:extLst>
            </p:cNvPr>
            <p:cNvSpPr>
              <a:spLocks/>
            </p:cNvSpPr>
            <p:nvPr/>
          </p:nvSpPr>
          <p:spPr bwMode="auto">
            <a:xfrm>
              <a:off x="3008313" y="4984753"/>
              <a:ext cx="127000" cy="42863"/>
            </a:xfrm>
            <a:custGeom>
              <a:avLst/>
              <a:gdLst>
                <a:gd name="T0" fmla="*/ 62 w 66"/>
                <a:gd name="T1" fmla="*/ 11 h 22"/>
                <a:gd name="T2" fmla="*/ 6 w 66"/>
                <a:gd name="T3" fmla="*/ 21 h 22"/>
                <a:gd name="T4" fmla="*/ 1 w 66"/>
                <a:gd name="T5" fmla="*/ 18 h 22"/>
                <a:gd name="T6" fmla="*/ 1 w 66"/>
                <a:gd name="T7" fmla="*/ 17 h 22"/>
                <a:gd name="T8" fmla="*/ 4 w 66"/>
                <a:gd name="T9" fmla="*/ 11 h 22"/>
                <a:gd name="T10" fmla="*/ 60 w 66"/>
                <a:gd name="T11" fmla="*/ 1 h 22"/>
                <a:gd name="T12" fmla="*/ 65 w 66"/>
                <a:gd name="T13" fmla="*/ 4 h 22"/>
                <a:gd name="T14" fmla="*/ 65 w 66"/>
                <a:gd name="T15" fmla="*/ 5 h 22"/>
                <a:gd name="T16" fmla="*/ 62 w 6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2" y="11"/>
                  </a:moveTo>
                  <a:cubicBezTo>
                    <a:pt x="6" y="21"/>
                    <a:pt x="6" y="21"/>
                    <a:pt x="6" y="21"/>
                  </a:cubicBezTo>
                  <a:cubicBezTo>
                    <a:pt x="4" y="22"/>
                    <a:pt x="2" y="20"/>
                    <a:pt x="1" y="18"/>
                  </a:cubicBezTo>
                  <a:cubicBezTo>
                    <a:pt x="1" y="17"/>
                    <a:pt x="1" y="17"/>
                    <a:pt x="1" y="17"/>
                  </a:cubicBezTo>
                  <a:cubicBezTo>
                    <a:pt x="0" y="14"/>
                    <a:pt x="2" y="12"/>
                    <a:pt x="4" y="11"/>
                  </a:cubicBezTo>
                  <a:cubicBezTo>
                    <a:pt x="60" y="1"/>
                    <a:pt x="60" y="1"/>
                    <a:pt x="60" y="1"/>
                  </a:cubicBezTo>
                  <a:cubicBezTo>
                    <a:pt x="62" y="0"/>
                    <a:pt x="65" y="2"/>
                    <a:pt x="65" y="4"/>
                  </a:cubicBezTo>
                  <a:cubicBezTo>
                    <a:pt x="65" y="5"/>
                    <a:pt x="65" y="5"/>
                    <a:pt x="65" y="5"/>
                  </a:cubicBezTo>
                  <a:cubicBezTo>
                    <a:pt x="66" y="8"/>
                    <a:pt x="64" y="10"/>
                    <a:pt x="62"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80">
              <a:extLst>
                <a:ext uri="{FF2B5EF4-FFF2-40B4-BE49-F238E27FC236}">
                  <a16:creationId xmlns:a16="http://schemas.microsoft.com/office/drawing/2014/main" id="{1996DF64-DD9A-4510-94F8-042298803F97}"/>
                </a:ext>
              </a:extLst>
            </p:cNvPr>
            <p:cNvSpPr>
              <a:spLocks/>
            </p:cNvSpPr>
            <p:nvPr/>
          </p:nvSpPr>
          <p:spPr bwMode="auto">
            <a:xfrm>
              <a:off x="3144838" y="4881565"/>
              <a:ext cx="88900" cy="106363"/>
            </a:xfrm>
            <a:custGeom>
              <a:avLst/>
              <a:gdLst>
                <a:gd name="T0" fmla="*/ 44 w 46"/>
                <a:gd name="T1" fmla="*/ 9 h 55"/>
                <a:gd name="T2" fmla="*/ 9 w 46"/>
                <a:gd name="T3" fmla="*/ 53 h 55"/>
                <a:gd name="T4" fmla="*/ 3 w 46"/>
                <a:gd name="T5" fmla="*/ 54 h 55"/>
                <a:gd name="T6" fmla="*/ 2 w 46"/>
                <a:gd name="T7" fmla="*/ 53 h 55"/>
                <a:gd name="T8" fmla="*/ 1 w 46"/>
                <a:gd name="T9" fmla="*/ 47 h 55"/>
                <a:gd name="T10" fmla="*/ 36 w 46"/>
                <a:gd name="T11" fmla="*/ 2 h 55"/>
                <a:gd name="T12" fmla="*/ 42 w 46"/>
                <a:gd name="T13" fmla="*/ 2 h 55"/>
                <a:gd name="T14" fmla="*/ 43 w 46"/>
                <a:gd name="T15" fmla="*/ 2 h 55"/>
                <a:gd name="T16" fmla="*/ 44 w 46"/>
                <a:gd name="T17" fmla="*/ 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5">
                  <a:moveTo>
                    <a:pt x="44" y="9"/>
                  </a:moveTo>
                  <a:cubicBezTo>
                    <a:pt x="9" y="53"/>
                    <a:pt x="9" y="53"/>
                    <a:pt x="9" y="53"/>
                  </a:cubicBezTo>
                  <a:cubicBezTo>
                    <a:pt x="8" y="55"/>
                    <a:pt x="5" y="55"/>
                    <a:pt x="3" y="54"/>
                  </a:cubicBezTo>
                  <a:cubicBezTo>
                    <a:pt x="2" y="53"/>
                    <a:pt x="2" y="53"/>
                    <a:pt x="2" y="53"/>
                  </a:cubicBezTo>
                  <a:cubicBezTo>
                    <a:pt x="0" y="52"/>
                    <a:pt x="0" y="49"/>
                    <a:pt x="1" y="47"/>
                  </a:cubicBezTo>
                  <a:cubicBezTo>
                    <a:pt x="36" y="2"/>
                    <a:pt x="36" y="2"/>
                    <a:pt x="36" y="2"/>
                  </a:cubicBezTo>
                  <a:cubicBezTo>
                    <a:pt x="37" y="0"/>
                    <a:pt x="40" y="0"/>
                    <a:pt x="42" y="2"/>
                  </a:cubicBezTo>
                  <a:cubicBezTo>
                    <a:pt x="43" y="2"/>
                    <a:pt x="43" y="2"/>
                    <a:pt x="43" y="2"/>
                  </a:cubicBezTo>
                  <a:cubicBezTo>
                    <a:pt x="45" y="4"/>
                    <a:pt x="46" y="7"/>
                    <a:pt x="44"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81">
              <a:extLst>
                <a:ext uri="{FF2B5EF4-FFF2-40B4-BE49-F238E27FC236}">
                  <a16:creationId xmlns:a16="http://schemas.microsoft.com/office/drawing/2014/main" id="{09F8764E-B778-438B-B496-E7D5F814BCC4}"/>
                </a:ext>
              </a:extLst>
            </p:cNvPr>
            <p:cNvSpPr>
              <a:spLocks/>
            </p:cNvSpPr>
            <p:nvPr/>
          </p:nvSpPr>
          <p:spPr bwMode="auto">
            <a:xfrm>
              <a:off x="3149600" y="4995866"/>
              <a:ext cx="96837" cy="96838"/>
            </a:xfrm>
            <a:custGeom>
              <a:avLst/>
              <a:gdLst>
                <a:gd name="T0" fmla="*/ 9 w 51"/>
                <a:gd name="T1" fmla="*/ 1 h 50"/>
                <a:gd name="T2" fmla="*/ 49 w 51"/>
                <a:gd name="T3" fmla="*/ 41 h 50"/>
                <a:gd name="T4" fmla="*/ 49 w 51"/>
                <a:gd name="T5" fmla="*/ 48 h 50"/>
                <a:gd name="T6" fmla="*/ 48 w 51"/>
                <a:gd name="T7" fmla="*/ 49 h 50"/>
                <a:gd name="T8" fmla="*/ 42 w 51"/>
                <a:gd name="T9" fmla="*/ 49 h 50"/>
                <a:gd name="T10" fmla="*/ 2 w 51"/>
                <a:gd name="T11" fmla="*/ 9 h 50"/>
                <a:gd name="T12" fmla="*/ 2 w 51"/>
                <a:gd name="T13" fmla="*/ 2 h 50"/>
                <a:gd name="T14" fmla="*/ 3 w 51"/>
                <a:gd name="T15" fmla="*/ 1 h 50"/>
                <a:gd name="T16" fmla="*/ 9 w 51"/>
                <a:gd name="T17"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0">
                  <a:moveTo>
                    <a:pt x="9" y="1"/>
                  </a:moveTo>
                  <a:cubicBezTo>
                    <a:pt x="49" y="41"/>
                    <a:pt x="49" y="41"/>
                    <a:pt x="49" y="41"/>
                  </a:cubicBezTo>
                  <a:cubicBezTo>
                    <a:pt x="51" y="43"/>
                    <a:pt x="51" y="46"/>
                    <a:pt x="49" y="48"/>
                  </a:cubicBezTo>
                  <a:cubicBezTo>
                    <a:pt x="48" y="49"/>
                    <a:pt x="48" y="49"/>
                    <a:pt x="48" y="49"/>
                  </a:cubicBezTo>
                  <a:cubicBezTo>
                    <a:pt x="47" y="50"/>
                    <a:pt x="44" y="50"/>
                    <a:pt x="42" y="49"/>
                  </a:cubicBezTo>
                  <a:cubicBezTo>
                    <a:pt x="2" y="9"/>
                    <a:pt x="2" y="9"/>
                    <a:pt x="2" y="9"/>
                  </a:cubicBezTo>
                  <a:cubicBezTo>
                    <a:pt x="0" y="7"/>
                    <a:pt x="0" y="4"/>
                    <a:pt x="2" y="2"/>
                  </a:cubicBezTo>
                  <a:cubicBezTo>
                    <a:pt x="3" y="1"/>
                    <a:pt x="3" y="1"/>
                    <a:pt x="3" y="1"/>
                  </a:cubicBezTo>
                  <a:cubicBezTo>
                    <a:pt x="5" y="0"/>
                    <a:pt x="7" y="0"/>
                    <a:pt x="9"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82">
              <a:extLst>
                <a:ext uri="{FF2B5EF4-FFF2-40B4-BE49-F238E27FC236}">
                  <a16:creationId xmlns:a16="http://schemas.microsoft.com/office/drawing/2014/main" id="{34FFBB0C-2345-4E18-BB77-B755369D80A7}"/>
                </a:ext>
              </a:extLst>
            </p:cNvPr>
            <p:cNvSpPr>
              <a:spLocks/>
            </p:cNvSpPr>
            <p:nvPr/>
          </p:nvSpPr>
          <p:spPr bwMode="auto">
            <a:xfrm>
              <a:off x="3087688" y="4927603"/>
              <a:ext cx="117475" cy="119063"/>
            </a:xfrm>
            <a:custGeom>
              <a:avLst/>
              <a:gdLst>
                <a:gd name="T0" fmla="*/ 59 w 61"/>
                <a:gd name="T1" fmla="*/ 27 h 61"/>
                <a:gd name="T2" fmla="*/ 35 w 61"/>
                <a:gd name="T3" fmla="*/ 59 h 61"/>
                <a:gd name="T4" fmla="*/ 2 w 61"/>
                <a:gd name="T5" fmla="*/ 35 h 61"/>
                <a:gd name="T6" fmla="*/ 27 w 61"/>
                <a:gd name="T7" fmla="*/ 2 h 61"/>
                <a:gd name="T8" fmla="*/ 59 w 61"/>
                <a:gd name="T9" fmla="*/ 27 h 61"/>
              </a:gdLst>
              <a:ahLst/>
              <a:cxnLst>
                <a:cxn ang="0">
                  <a:pos x="T0" y="T1"/>
                </a:cxn>
                <a:cxn ang="0">
                  <a:pos x="T2" y="T3"/>
                </a:cxn>
                <a:cxn ang="0">
                  <a:pos x="T4" y="T5"/>
                </a:cxn>
                <a:cxn ang="0">
                  <a:pos x="T6" y="T7"/>
                </a:cxn>
                <a:cxn ang="0">
                  <a:pos x="T8" y="T9"/>
                </a:cxn>
              </a:cxnLst>
              <a:rect l="0" t="0" r="r" b="b"/>
              <a:pathLst>
                <a:path w="61" h="61">
                  <a:moveTo>
                    <a:pt x="59" y="27"/>
                  </a:moveTo>
                  <a:cubicBezTo>
                    <a:pt x="61" y="42"/>
                    <a:pt x="50" y="57"/>
                    <a:pt x="35" y="59"/>
                  </a:cubicBezTo>
                  <a:cubicBezTo>
                    <a:pt x="19" y="61"/>
                    <a:pt x="4" y="50"/>
                    <a:pt x="2" y="35"/>
                  </a:cubicBezTo>
                  <a:cubicBezTo>
                    <a:pt x="0" y="19"/>
                    <a:pt x="11" y="4"/>
                    <a:pt x="27" y="2"/>
                  </a:cubicBezTo>
                  <a:cubicBezTo>
                    <a:pt x="42" y="0"/>
                    <a:pt x="57" y="11"/>
                    <a:pt x="59" y="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3">
              <a:extLst>
                <a:ext uri="{FF2B5EF4-FFF2-40B4-BE49-F238E27FC236}">
                  <a16:creationId xmlns:a16="http://schemas.microsoft.com/office/drawing/2014/main" id="{061D75B6-05D4-4636-A6AF-B74009B17ADD}"/>
                </a:ext>
              </a:extLst>
            </p:cNvPr>
            <p:cNvSpPr>
              <a:spLocks/>
            </p:cNvSpPr>
            <p:nvPr/>
          </p:nvSpPr>
          <p:spPr bwMode="auto">
            <a:xfrm>
              <a:off x="3187700" y="5040316"/>
              <a:ext cx="184150" cy="173038"/>
            </a:xfrm>
            <a:custGeom>
              <a:avLst/>
              <a:gdLst>
                <a:gd name="T0" fmla="*/ 91 w 96"/>
                <a:gd name="T1" fmla="*/ 33 h 89"/>
                <a:gd name="T2" fmla="*/ 58 w 96"/>
                <a:gd name="T3" fmla="*/ 83 h 89"/>
                <a:gd name="T4" fmla="*/ 5 w 96"/>
                <a:gd name="T5" fmla="*/ 55 h 89"/>
                <a:gd name="T6" fmla="*/ 38 w 96"/>
                <a:gd name="T7" fmla="*/ 6 h 89"/>
                <a:gd name="T8" fmla="*/ 91 w 96"/>
                <a:gd name="T9" fmla="*/ 33 h 89"/>
              </a:gdLst>
              <a:ahLst/>
              <a:cxnLst>
                <a:cxn ang="0">
                  <a:pos x="T0" y="T1"/>
                </a:cxn>
                <a:cxn ang="0">
                  <a:pos x="T2" y="T3"/>
                </a:cxn>
                <a:cxn ang="0">
                  <a:pos x="T4" y="T5"/>
                </a:cxn>
                <a:cxn ang="0">
                  <a:pos x="T6" y="T7"/>
                </a:cxn>
                <a:cxn ang="0">
                  <a:pos x="T8" y="T9"/>
                </a:cxn>
              </a:cxnLst>
              <a:rect l="0" t="0" r="r" b="b"/>
              <a:pathLst>
                <a:path w="96" h="89">
                  <a:moveTo>
                    <a:pt x="91" y="33"/>
                  </a:moveTo>
                  <a:cubicBezTo>
                    <a:pt x="96" y="55"/>
                    <a:pt x="82" y="77"/>
                    <a:pt x="58" y="83"/>
                  </a:cubicBezTo>
                  <a:cubicBezTo>
                    <a:pt x="34" y="89"/>
                    <a:pt x="10" y="77"/>
                    <a:pt x="5" y="55"/>
                  </a:cubicBezTo>
                  <a:cubicBezTo>
                    <a:pt x="0" y="34"/>
                    <a:pt x="14" y="12"/>
                    <a:pt x="38" y="6"/>
                  </a:cubicBezTo>
                  <a:cubicBezTo>
                    <a:pt x="62" y="0"/>
                    <a:pt x="85" y="12"/>
                    <a:pt x="91" y="3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46224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7.3</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3928637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BE6E47FB-5E55-45DB-B712-E4993D47A776}"/>
              </a:ext>
            </a:extLst>
          </p:cNvPr>
          <p:cNvSpPr>
            <a:spLocks noGrp="1"/>
          </p:cNvSpPr>
          <p:nvPr>
            <p:ph type="title"/>
          </p:nvPr>
        </p:nvSpPr>
        <p:spPr/>
        <p:txBody>
          <a:bodyPr/>
          <a:lstStyle/>
          <a:p>
            <a:r>
              <a:rPr lang="en-US" sz="3200" dirty="0"/>
              <a:t>Async streams</a:t>
            </a:r>
          </a:p>
        </p:txBody>
      </p:sp>
      <p:sp>
        <p:nvSpPr>
          <p:cNvPr id="5" name="Symbol zastępczy tekstu 4">
            <a:extLst>
              <a:ext uri="{FF2B5EF4-FFF2-40B4-BE49-F238E27FC236}">
                <a16:creationId xmlns:a16="http://schemas.microsoft.com/office/drawing/2014/main" id="{566C6C9B-DE4F-4D57-8491-6FC8D45FC924}"/>
              </a:ext>
            </a:extLst>
          </p:cNvPr>
          <p:cNvSpPr>
            <a:spLocks noGrp="1"/>
          </p:cNvSpPr>
          <p:nvPr>
            <p:ph type="body" sz="quarter" idx="10"/>
          </p:nvPr>
        </p:nvSpPr>
        <p:spPr/>
        <p:txBody>
          <a:bodyPr/>
          <a:lstStyle/>
          <a:p>
            <a:endParaRPr lang="en-US" dirty="0"/>
          </a:p>
        </p:txBody>
      </p:sp>
      <p:sp>
        <p:nvSpPr>
          <p:cNvPr id="6" name="Symbol zastępczy tekstu 5">
            <a:extLst>
              <a:ext uri="{FF2B5EF4-FFF2-40B4-BE49-F238E27FC236}">
                <a16:creationId xmlns:a16="http://schemas.microsoft.com/office/drawing/2014/main" id="{1302AB4B-7554-47F7-BBCD-39BD33559A94}"/>
              </a:ext>
            </a:extLst>
          </p:cNvPr>
          <p:cNvSpPr>
            <a:spLocks noGrp="1"/>
          </p:cNvSpPr>
          <p:nvPr>
            <p:ph type="body" sz="quarter" idx="11"/>
          </p:nvPr>
        </p:nvSpPr>
        <p:spPr/>
        <p:txBody>
          <a:bodyPr/>
          <a:lstStyle/>
          <a:p>
            <a:r>
              <a:rPr lang="en-US" dirty="0"/>
              <a:t>C# 8.0</a:t>
            </a:r>
          </a:p>
        </p:txBody>
      </p:sp>
      <p:sp>
        <p:nvSpPr>
          <p:cNvPr id="7" name="Symbol zastępczy tekstu 6">
            <a:extLst>
              <a:ext uri="{FF2B5EF4-FFF2-40B4-BE49-F238E27FC236}">
                <a16:creationId xmlns:a16="http://schemas.microsoft.com/office/drawing/2014/main" id="{5D8A2B1E-A86F-4A25-94A4-5CF446FD2951}"/>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652981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dirty="0"/>
              <a:t>Agenda</a:t>
            </a:r>
            <a:endParaRPr lang="en-GB" dirty="0"/>
          </a:p>
        </p:txBody>
      </p:sp>
      <p:sp>
        <p:nvSpPr>
          <p:cNvPr id="5" name="Text Placeholder 4"/>
          <p:cNvSpPr>
            <a:spLocks noGrp="1"/>
          </p:cNvSpPr>
          <p:nvPr>
            <p:ph type="body" sz="quarter" idx="10"/>
          </p:nvPr>
        </p:nvSpPr>
        <p:spPr/>
        <p:txBody>
          <a:bodyPr/>
          <a:lstStyle/>
          <a:p>
            <a:pPr lvl="1"/>
            <a:r>
              <a:rPr lang="en-US" dirty="0">
                <a:solidFill>
                  <a:schemeClr val="bg1">
                    <a:lumMod val="95000"/>
                  </a:schemeClr>
                </a:solidFill>
              </a:rPr>
              <a:t>What’s new in C# 8.0</a:t>
            </a:r>
          </a:p>
          <a:p>
            <a:pPr lvl="2"/>
            <a:r>
              <a:rPr lang="en-US" dirty="0">
                <a:solidFill>
                  <a:schemeClr val="bg1">
                    <a:lumMod val="95000"/>
                  </a:schemeClr>
                </a:solidFill>
              </a:rPr>
              <a:t>Nullable reference types,</a:t>
            </a:r>
          </a:p>
          <a:p>
            <a:pPr lvl="2"/>
            <a:r>
              <a:rPr lang="en-US" dirty="0">
                <a:solidFill>
                  <a:schemeClr val="bg1">
                    <a:lumMod val="95000"/>
                  </a:schemeClr>
                </a:solidFill>
              </a:rPr>
              <a:t>async streams,</a:t>
            </a:r>
          </a:p>
          <a:p>
            <a:pPr lvl="2"/>
            <a:r>
              <a:rPr lang="en-US" dirty="0">
                <a:solidFill>
                  <a:schemeClr val="bg1">
                    <a:lumMod val="95000"/>
                  </a:schemeClr>
                </a:solidFill>
              </a:rPr>
              <a:t>ranges and indices,</a:t>
            </a:r>
          </a:p>
          <a:p>
            <a:pPr lvl="2"/>
            <a:r>
              <a:rPr lang="en-US" dirty="0">
                <a:solidFill>
                  <a:schemeClr val="bg1">
                    <a:lumMod val="95000"/>
                  </a:schemeClr>
                </a:solidFill>
              </a:rPr>
              <a:t>default interface members,</a:t>
            </a:r>
          </a:p>
          <a:p>
            <a:pPr lvl="2"/>
            <a:r>
              <a:rPr lang="en-US" dirty="0">
                <a:solidFill>
                  <a:schemeClr val="bg1">
                    <a:lumMod val="95000"/>
                  </a:schemeClr>
                </a:solidFill>
              </a:rPr>
              <a:t>recursive patterns,</a:t>
            </a:r>
          </a:p>
          <a:p>
            <a:pPr lvl="2"/>
            <a:r>
              <a:rPr lang="en-US" dirty="0">
                <a:solidFill>
                  <a:schemeClr val="bg1">
                    <a:lumMod val="95000"/>
                  </a:schemeClr>
                </a:solidFill>
              </a:rPr>
              <a:t>switch expressions,</a:t>
            </a:r>
          </a:p>
          <a:p>
            <a:pPr lvl="2"/>
            <a:r>
              <a:rPr lang="en-US" dirty="0">
                <a:solidFill>
                  <a:schemeClr val="bg1">
                    <a:lumMod val="95000"/>
                  </a:schemeClr>
                </a:solidFill>
              </a:rPr>
              <a:t>target-typed new-expressions,</a:t>
            </a:r>
          </a:p>
          <a:p>
            <a:pPr lvl="2"/>
            <a:r>
              <a:rPr lang="en-US" dirty="0">
                <a:solidFill>
                  <a:schemeClr val="bg1">
                    <a:lumMod val="95000"/>
                  </a:schemeClr>
                </a:solidFill>
              </a:rPr>
              <a:t>extension everything,</a:t>
            </a:r>
          </a:p>
          <a:p>
            <a:pPr lvl="2"/>
            <a:r>
              <a:rPr lang="en-US" dirty="0">
                <a:solidFill>
                  <a:schemeClr val="bg1">
                    <a:lumMod val="95000"/>
                  </a:schemeClr>
                </a:solidFill>
              </a:rPr>
              <a:t>using declarations.</a:t>
            </a:r>
            <a:endParaRPr lang="en-GB" dirty="0">
              <a:solidFill>
                <a:schemeClr val="bg1">
                  <a:lumMod val="95000"/>
                </a:schemeClr>
              </a:solidFill>
            </a:endParaRPr>
          </a:p>
          <a:p>
            <a:pPr lvl="2"/>
            <a:endParaRPr lang="en-GB" dirty="0">
              <a:solidFill>
                <a:schemeClr val="bg1">
                  <a:lumMod val="95000"/>
                </a:schemeClr>
              </a:solidFill>
            </a:endParaRPr>
          </a:p>
        </p:txBody>
      </p:sp>
      <p:sp>
        <p:nvSpPr>
          <p:cNvPr id="6" name="Text Placeholder 5"/>
          <p:cNvSpPr>
            <a:spLocks noGrp="1"/>
          </p:cNvSpPr>
          <p:nvPr>
            <p:ph type="body" sz="quarter" idx="11"/>
          </p:nvPr>
        </p:nvSpPr>
        <p:spPr/>
        <p:txBody>
          <a:bodyPr/>
          <a:lstStyle/>
          <a:p>
            <a:r>
              <a:rPr lang="en-US" dirty="0"/>
              <a:t>We are going to talk about…</a:t>
            </a:r>
          </a:p>
        </p:txBody>
      </p:sp>
      <p:sp>
        <p:nvSpPr>
          <p:cNvPr id="7" name="Text Placeholder 4">
            <a:extLst>
              <a:ext uri="{FF2B5EF4-FFF2-40B4-BE49-F238E27FC236}">
                <a16:creationId xmlns:a16="http://schemas.microsoft.com/office/drawing/2014/main" id="{63765791-BF79-472B-ACEA-FA2DB95D860D}"/>
              </a:ext>
            </a:extLst>
          </p:cNvPr>
          <p:cNvSpPr txBox="1">
            <a:spLocks/>
          </p:cNvSpPr>
          <p:nvPr/>
        </p:nvSpPr>
        <p:spPr>
          <a:xfrm>
            <a:off x="227348" y="1815351"/>
            <a:ext cx="11700000" cy="446620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What’s new in C# 8.0</a:t>
            </a:r>
          </a:p>
          <a:p>
            <a:pPr lvl="2"/>
            <a:r>
              <a:rPr lang="en-US" dirty="0"/>
              <a:t>Nullable reference types,</a:t>
            </a:r>
          </a:p>
          <a:p>
            <a:pPr lvl="2"/>
            <a:r>
              <a:rPr lang="en-US" dirty="0"/>
              <a:t>async streams,</a:t>
            </a:r>
          </a:p>
          <a:p>
            <a:pPr lvl="2"/>
            <a:r>
              <a:rPr lang="en-US" dirty="0"/>
              <a:t>ranges and indices,</a:t>
            </a:r>
          </a:p>
        </p:txBody>
      </p:sp>
    </p:spTree>
    <p:extLst>
      <p:ext uri="{BB962C8B-B14F-4D97-AF65-F5344CB8AC3E}">
        <p14:creationId xmlns:p14="http://schemas.microsoft.com/office/powerpoint/2010/main" val="348906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5CD0F2CD-C149-47AE-9000-EEF59CE5E48D}"/>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DE8F4A0B-9F16-4844-BE61-471FEF40F3D8}"/>
    </a:ext>
  </a:extLst>
</a:theme>
</file>

<file path=ppt/theme/theme3.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BC6B8890-D991-439D-826B-DCE21B240705}"/>
    </a:ext>
  </a:extLst>
</a:theme>
</file>

<file path=ppt/theme/theme4.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23A5B85C-F9EE-4523-9FF0-24A1D6C76194}" vid="{29F60F53-522A-480F-8AD4-5739EBA4B994}"/>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CSharp80</Template>
  <TotalTime>2556</TotalTime>
  <Words>4695</Words>
  <Application>Microsoft Office PowerPoint</Application>
  <PresentationFormat>Panoramiczny</PresentationFormat>
  <Paragraphs>1185</Paragraphs>
  <Slides>151</Slides>
  <Notes>8</Notes>
  <HiddenSlides>0</HiddenSlides>
  <MMClips>0</MMClips>
  <ScaleCrop>false</ScaleCrop>
  <HeadingPairs>
    <vt:vector size="8" baseType="variant">
      <vt:variant>
        <vt:lpstr>Używane czcionki</vt:lpstr>
      </vt:variant>
      <vt:variant>
        <vt:i4>3</vt:i4>
      </vt:variant>
      <vt:variant>
        <vt:lpstr>Motyw</vt:lpstr>
      </vt:variant>
      <vt:variant>
        <vt:i4>4</vt:i4>
      </vt:variant>
      <vt:variant>
        <vt:lpstr>Osadzone serwery OLE</vt:lpstr>
      </vt:variant>
      <vt:variant>
        <vt:i4>1</vt:i4>
      </vt:variant>
      <vt:variant>
        <vt:lpstr>Tytuły slajdów</vt:lpstr>
      </vt:variant>
      <vt:variant>
        <vt:i4>151</vt:i4>
      </vt:variant>
    </vt:vector>
  </HeadingPairs>
  <TitlesOfParts>
    <vt:vector size="159" baseType="lpstr">
      <vt:lpstr>Arial</vt:lpstr>
      <vt:lpstr>Verdana</vt:lpstr>
      <vt:lpstr>Wingdings</vt:lpstr>
      <vt:lpstr>Capgemini Master</vt:lpstr>
      <vt:lpstr>Section break</vt:lpstr>
      <vt:lpstr>Cover options</vt:lpstr>
      <vt:lpstr>Final slides</vt:lpstr>
      <vt:lpstr>think-cell Slide</vt:lpstr>
      <vt:lpstr>Upgrade your .NET code! From C# 7.0 to C# 8.0 walkthrough</vt:lpstr>
      <vt:lpstr>Agenda</vt:lpstr>
      <vt:lpstr>Agenda</vt:lpstr>
      <vt:lpstr>Agenda</vt:lpstr>
      <vt:lpstr>Prezentacja programu PowerPoint</vt:lpstr>
      <vt:lpstr>Agenda</vt:lpstr>
      <vt:lpstr>The recent C# versions timeline C# 8.0 pre-requirements</vt:lpstr>
      <vt:lpstr>Agenda</vt:lpstr>
      <vt:lpstr>Dive into an example</vt:lpstr>
      <vt:lpstr>Example</vt:lpstr>
      <vt:lpstr>Example</vt:lpstr>
      <vt:lpstr>Prezentacja programu PowerPoint</vt:lpstr>
      <vt:lpstr>Agenda</vt:lpstr>
      <vt:lpstr>Prezentacja programu PowerPoint</vt:lpstr>
      <vt:lpstr>Async Main method</vt:lpstr>
      <vt:lpstr>Async Main method</vt:lpstr>
      <vt:lpstr>Async Main method</vt:lpstr>
      <vt:lpstr>Async Main method</vt:lpstr>
      <vt:lpstr>Async Main method</vt:lpstr>
      <vt:lpstr>Async Main method</vt:lpstr>
      <vt:lpstr>Async Main method</vt:lpstr>
      <vt:lpstr>Agenda</vt:lpstr>
      <vt:lpstr>Prezentacja programu PowerPoint</vt:lpstr>
      <vt:lpstr>Default literal expressions</vt:lpstr>
      <vt:lpstr>Default literal expressions</vt:lpstr>
      <vt:lpstr>Agenda</vt:lpstr>
      <vt:lpstr>Prezentacja programu PowerPoint</vt:lpstr>
      <vt:lpstr>Inferred tuple element names</vt:lpstr>
      <vt:lpstr>Inferred tuple element names</vt:lpstr>
      <vt:lpstr>Prezentacja programu PowerPoint</vt:lpstr>
      <vt:lpstr>Agenda</vt:lpstr>
      <vt:lpstr>Prezentacja programu PowerPoint</vt:lpstr>
      <vt:lpstr>Safe efficient code enhancements</vt:lpstr>
      <vt:lpstr>Safe efficient code enhancements</vt:lpstr>
      <vt:lpstr>Agenda</vt:lpstr>
      <vt:lpstr>Prezentacja programu PowerPoint</vt:lpstr>
      <vt:lpstr>Non-trailing named arguments</vt:lpstr>
      <vt:lpstr>Non-trailing named arguments</vt:lpstr>
      <vt:lpstr>Agenda</vt:lpstr>
      <vt:lpstr>Prezentacja programu PowerPoint</vt:lpstr>
      <vt:lpstr>Leading underscores in numeric literals</vt:lpstr>
      <vt:lpstr>Leading underscores in numeric literals</vt:lpstr>
      <vt:lpstr>Agenda</vt:lpstr>
      <vt:lpstr>Prezentacja programu PowerPoint</vt:lpstr>
      <vt:lpstr>Private protected access modifier</vt:lpstr>
      <vt:lpstr>Private protected access modifier</vt:lpstr>
      <vt:lpstr>Agenda</vt:lpstr>
      <vt:lpstr>Prezentacja programu PowerPoint</vt:lpstr>
      <vt:lpstr>Conditional ref expressions</vt:lpstr>
      <vt:lpstr>Conditional ref expressions</vt:lpstr>
      <vt:lpstr>Prezentacja programu PowerPoint</vt:lpstr>
      <vt:lpstr>Agenda</vt:lpstr>
      <vt:lpstr>Prezentacja programu PowerPoint</vt:lpstr>
      <vt:lpstr>Fixed fields without pinning access</vt:lpstr>
      <vt:lpstr>Fixed fields without pinning access</vt:lpstr>
      <vt:lpstr>Agenda</vt:lpstr>
      <vt:lpstr>Prezentacja programu PowerPoint</vt:lpstr>
      <vt:lpstr>Local ref variables reassignment</vt:lpstr>
      <vt:lpstr>Local ref variables reassignment</vt:lpstr>
      <vt:lpstr>Agenda</vt:lpstr>
      <vt:lpstr>Prezentacja programu PowerPoint</vt:lpstr>
      <vt:lpstr>Array initializers with stackalloc</vt:lpstr>
      <vt:lpstr>Array initializers with stackalloc</vt:lpstr>
      <vt:lpstr>Agenda</vt:lpstr>
      <vt:lpstr>Prezentacja programu PowerPoint</vt:lpstr>
      <vt:lpstr>Extended fixed support for types</vt:lpstr>
      <vt:lpstr>Extended fixed support for types</vt:lpstr>
      <vt:lpstr>Agenda</vt:lpstr>
      <vt:lpstr>Prezentacja programu PowerPoint</vt:lpstr>
      <vt:lpstr>Enhanced generic constraints</vt:lpstr>
      <vt:lpstr>Enhanced generic constraints</vt:lpstr>
      <vt:lpstr>Agenda</vt:lpstr>
      <vt:lpstr>Prezentacja programu PowerPoint</vt:lpstr>
      <vt:lpstr>Equality comparator tuple support</vt:lpstr>
      <vt:lpstr>Equality comparator tuple support</vt:lpstr>
      <vt:lpstr>Agenda</vt:lpstr>
      <vt:lpstr>Prezentacja programu PowerPoint</vt:lpstr>
      <vt:lpstr>Field attributes for auto-implemented properties</vt:lpstr>
      <vt:lpstr>Field attributes for auto-implemented properties</vt:lpstr>
      <vt:lpstr>Agenda</vt:lpstr>
      <vt:lpstr>Prezentacja programu PowerPoint</vt:lpstr>
      <vt:lpstr>In method overload</vt:lpstr>
      <vt:lpstr>In method overload</vt:lpstr>
      <vt:lpstr>Agenda</vt:lpstr>
      <vt:lpstr>Prezentacja programu PowerPoint</vt:lpstr>
      <vt:lpstr>Extend expression variables in initializers</vt:lpstr>
      <vt:lpstr>Extend expression variables in initializers</vt:lpstr>
      <vt:lpstr>Prezentacja programu PowerPoint</vt:lpstr>
      <vt:lpstr>Agenda</vt:lpstr>
      <vt:lpstr>Prezentacja programu PowerPoint</vt:lpstr>
      <vt:lpstr>Nullable reference types</vt:lpstr>
      <vt:lpstr>Nullable reference types</vt:lpstr>
      <vt:lpstr>Nullable reference types</vt:lpstr>
      <vt:lpstr>Nullable reference types</vt:lpstr>
      <vt:lpstr>Agenda</vt:lpstr>
      <vt:lpstr>Prezentacja programu PowerPoint</vt:lpstr>
      <vt:lpstr>Async streams</vt:lpstr>
      <vt:lpstr>Async streams</vt:lpstr>
      <vt:lpstr>Agenda</vt:lpstr>
      <vt:lpstr>Prezentacja programu PowerPoint</vt:lpstr>
      <vt:lpstr>Ranges and indices</vt:lpstr>
      <vt:lpstr>Ranges and indices</vt:lpstr>
      <vt:lpstr>Agenda</vt:lpstr>
      <vt:lpstr>Prezentacja programu PowerPoint</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Default interface members</vt:lpstr>
      <vt:lpstr>Agenda</vt:lpstr>
      <vt:lpstr>Prezentacja programu PowerPoint</vt:lpstr>
      <vt:lpstr>Pattern matching</vt:lpstr>
      <vt:lpstr>Pattern matching</vt:lpstr>
      <vt:lpstr>Recursive patterns</vt:lpstr>
      <vt:lpstr>Recursive patterns</vt:lpstr>
      <vt:lpstr>Agenda</vt:lpstr>
      <vt:lpstr>Prezentacja programu PowerPoint</vt:lpstr>
      <vt:lpstr>Switch statements</vt:lpstr>
      <vt:lpstr>Switch statements</vt:lpstr>
      <vt:lpstr>Switch expressions</vt:lpstr>
      <vt:lpstr>Switch expressions</vt:lpstr>
      <vt:lpstr>Switch expressions</vt:lpstr>
      <vt:lpstr>Switch expressions</vt:lpstr>
      <vt:lpstr>Switch expressions</vt:lpstr>
      <vt:lpstr>Switch expressions</vt:lpstr>
      <vt:lpstr>Agenda</vt:lpstr>
      <vt:lpstr>Prezentacja programu PowerPoint</vt:lpstr>
      <vt:lpstr>Target-typed new-expressions</vt:lpstr>
      <vt:lpstr>Target-typed new-expressions</vt:lpstr>
      <vt:lpstr>Agenda</vt:lpstr>
      <vt:lpstr>Prezentacja programu PowerPoint</vt:lpstr>
      <vt:lpstr>Extension everything</vt:lpstr>
      <vt:lpstr>Extension everything</vt:lpstr>
      <vt:lpstr>Agenda</vt:lpstr>
      <vt:lpstr>Prezentacja programu PowerPoint</vt:lpstr>
      <vt:lpstr>Using declarations</vt:lpstr>
      <vt:lpstr>Using declarations</vt:lpstr>
      <vt:lpstr>Prezentacja programu PowerPoint</vt:lpstr>
      <vt:lpstr>Prezentacja programu PowerPoint</vt:lpstr>
      <vt:lpstr>Title (Work for 1 or 2 lines of title)</vt:lpstr>
      <vt:lpstr>Title (Work for 1 or 2 lines of title)</vt:lpstr>
      <vt:lpstr>Title (Work for 1 or 2 lines of title)</vt:lpstr>
      <vt:lpstr>Title (Work for 1 or 2 lines of title)</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new in C#8.0?</dc:title>
  <dc:subject>ppt template</dc:subject>
  <dc:creator>Tomasz Strzałka</dc:creator>
  <cp:lastModifiedBy>Tomasz Strzałka</cp:lastModifiedBy>
  <cp:revision>161</cp:revision>
  <dcterms:created xsi:type="dcterms:W3CDTF">2019-02-10T09:17:17Z</dcterms:created>
  <dcterms:modified xsi:type="dcterms:W3CDTF">2019-02-27T19:31:10Z</dcterms:modified>
</cp:coreProperties>
</file>